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44"/>
  </p:notesMasterIdLst>
  <p:sldIdLst>
    <p:sldId id="2147377377" r:id="rId6"/>
    <p:sldId id="2147377374" r:id="rId7"/>
    <p:sldId id="256" r:id="rId8"/>
    <p:sldId id="2147377379" r:id="rId9"/>
    <p:sldId id="2147377380" r:id="rId10"/>
    <p:sldId id="2147377385" r:id="rId11"/>
    <p:sldId id="2147377386" r:id="rId12"/>
    <p:sldId id="2147377387" r:id="rId13"/>
    <p:sldId id="2147377388" r:id="rId14"/>
    <p:sldId id="2147377389" r:id="rId15"/>
    <p:sldId id="2147377390" r:id="rId16"/>
    <p:sldId id="2147377391" r:id="rId17"/>
    <p:sldId id="2147377392" r:id="rId18"/>
    <p:sldId id="2147377393" r:id="rId19"/>
    <p:sldId id="2147377394" r:id="rId20"/>
    <p:sldId id="2147377395" r:id="rId21"/>
    <p:sldId id="2147377396" r:id="rId22"/>
    <p:sldId id="2147377417" r:id="rId23"/>
    <p:sldId id="2147377397" r:id="rId24"/>
    <p:sldId id="2147377398" r:id="rId25"/>
    <p:sldId id="2147377399" r:id="rId26"/>
    <p:sldId id="2147377400" r:id="rId27"/>
    <p:sldId id="2147377401" r:id="rId28"/>
    <p:sldId id="2147377402" r:id="rId29"/>
    <p:sldId id="2147377403" r:id="rId30"/>
    <p:sldId id="2147377404" r:id="rId31"/>
    <p:sldId id="2147377405" r:id="rId32"/>
    <p:sldId id="2147377406" r:id="rId33"/>
    <p:sldId id="2147377407" r:id="rId34"/>
    <p:sldId id="2147377408" r:id="rId35"/>
    <p:sldId id="2147377409" r:id="rId36"/>
    <p:sldId id="2147377410" r:id="rId37"/>
    <p:sldId id="2147377412" r:id="rId38"/>
    <p:sldId id="2147377414" r:id="rId39"/>
    <p:sldId id="2147377415" r:id="rId40"/>
    <p:sldId id="2147377416" r:id="rId41"/>
    <p:sldId id="2147377413" r:id="rId42"/>
    <p:sldId id="2147377382"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2E3C"/>
    <a:srgbClr val="4452DC"/>
    <a:srgbClr val="FFDAD1"/>
    <a:srgbClr val="66BCD4"/>
    <a:srgbClr val="2634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6549C2-0E45-47B4-8A87-E43E0B64BC44}" v="3" dt="2026-04-20T15:23:25.278"/>
    <p1510:client id="{F6A9A003-4937-481E-9311-7FF1508A19D8}" v="11" dt="2026-04-20T12:29:05.6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33" autoAdjust="0"/>
    <p:restoredTop sz="68402" autoAdjust="0"/>
  </p:normalViewPr>
  <p:slideViewPr>
    <p:cSldViewPr snapToGrid="0">
      <p:cViewPr varScale="1">
        <p:scale>
          <a:sx n="75" d="100"/>
          <a:sy n="75" d="100"/>
        </p:scale>
        <p:origin x="2400" y="78"/>
      </p:cViewPr>
      <p:guideLst/>
    </p:cSldViewPr>
  </p:slideViewPr>
  <p:outlineViewPr>
    <p:cViewPr>
      <p:scale>
        <a:sx n="30" d="100"/>
        <a:sy n="30" d="100"/>
      </p:scale>
      <p:origin x="0" y="-153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athan Simpson" userId="dea83595-3737-41eb-a514-aa26bfc5a002" providerId="ADAL" clId="{ABC4A4F9-2274-4E53-8746-37D518A8B7E8}"/>
    <pc:docChg chg="custSel addSld modSld sldOrd">
      <pc:chgData name="Jonathan Simpson" userId="dea83595-3737-41eb-a514-aa26bfc5a002" providerId="ADAL" clId="{ABC4A4F9-2274-4E53-8746-37D518A8B7E8}" dt="2026-04-20T15:24:32.500" v="60"/>
      <pc:docMkLst>
        <pc:docMk/>
      </pc:docMkLst>
      <pc:sldChg chg="modNotesTx">
        <pc:chgData name="Jonathan Simpson" userId="dea83595-3737-41eb-a514-aa26bfc5a002" providerId="ADAL" clId="{ABC4A4F9-2274-4E53-8746-37D518A8B7E8}" dt="2026-04-20T14:17:54.610" v="50" actId="20577"/>
        <pc:sldMkLst>
          <pc:docMk/>
          <pc:sldMk cId="2062288576" sldId="256"/>
        </pc:sldMkLst>
      </pc:sldChg>
      <pc:sldChg chg="modNotesTx">
        <pc:chgData name="Jonathan Simpson" userId="dea83595-3737-41eb-a514-aa26bfc5a002" providerId="ADAL" clId="{ABC4A4F9-2274-4E53-8746-37D518A8B7E8}" dt="2026-04-20T14:08:56.520" v="47" actId="20577"/>
        <pc:sldMkLst>
          <pc:docMk/>
          <pc:sldMk cId="4006444038" sldId="2147377377"/>
        </pc:sldMkLst>
      </pc:sldChg>
      <pc:sldChg chg="mod modShow">
        <pc:chgData name="Jonathan Simpson" userId="dea83595-3737-41eb-a514-aa26bfc5a002" providerId="ADAL" clId="{ABC4A4F9-2274-4E53-8746-37D518A8B7E8}" dt="2026-04-20T14:07:32.372" v="0" actId="729"/>
        <pc:sldMkLst>
          <pc:docMk/>
          <pc:sldMk cId="294291609" sldId="2147377379"/>
        </pc:sldMkLst>
      </pc:sldChg>
      <pc:sldChg chg="mod modShow">
        <pc:chgData name="Jonathan Simpson" userId="dea83595-3737-41eb-a514-aa26bfc5a002" providerId="ADAL" clId="{ABC4A4F9-2274-4E53-8746-37D518A8B7E8}" dt="2026-04-20T14:07:41.095" v="1" actId="729"/>
        <pc:sldMkLst>
          <pc:docMk/>
          <pc:sldMk cId="4098245075" sldId="2147377380"/>
        </pc:sldMkLst>
      </pc:sldChg>
      <pc:sldChg chg="mod modShow">
        <pc:chgData name="Jonathan Simpson" userId="dea83595-3737-41eb-a514-aa26bfc5a002" providerId="ADAL" clId="{ABC4A4F9-2274-4E53-8746-37D518A8B7E8}" dt="2026-04-20T14:07:56.454" v="2" actId="729"/>
        <pc:sldMkLst>
          <pc:docMk/>
          <pc:sldMk cId="1846217339" sldId="2147377410"/>
        </pc:sldMkLst>
      </pc:sldChg>
      <pc:sldChg chg="modNotesTx">
        <pc:chgData name="Jonathan Simpson" userId="dea83595-3737-41eb-a514-aa26bfc5a002" providerId="ADAL" clId="{ABC4A4F9-2274-4E53-8746-37D518A8B7E8}" dt="2026-04-20T15:23:52.515" v="56" actId="20577"/>
        <pc:sldMkLst>
          <pc:docMk/>
          <pc:sldMk cId="1834210440" sldId="2147377414"/>
        </pc:sldMkLst>
      </pc:sldChg>
      <pc:sldChg chg="modNotesTx">
        <pc:chgData name="Jonathan Simpson" userId="dea83595-3737-41eb-a514-aa26bfc5a002" providerId="ADAL" clId="{ABC4A4F9-2274-4E53-8746-37D518A8B7E8}" dt="2026-04-20T15:23:57.790" v="58" actId="20577"/>
        <pc:sldMkLst>
          <pc:docMk/>
          <pc:sldMk cId="519996080" sldId="2147377415"/>
        </pc:sldMkLst>
      </pc:sldChg>
      <pc:sldChg chg="add ord modNotesTx">
        <pc:chgData name="Jonathan Simpson" userId="dea83595-3737-41eb-a514-aa26bfc5a002" providerId="ADAL" clId="{ABC4A4F9-2274-4E53-8746-37D518A8B7E8}" dt="2026-04-20T15:24:32.500" v="60"/>
        <pc:sldMkLst>
          <pc:docMk/>
          <pc:sldMk cId="3254075244" sldId="2147377417"/>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parmenion.sharepoint.com/sites/FileServer/EBIData/Investment%20Team/Individuals'%20folders/Jonathan/Webinars/Q1%202026%20Market%20Review/AUM%20chart.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ebi Portfolios: Total AUM (03/2024</a:t>
            </a:r>
            <a:r>
              <a:rPr lang="en-GB" baseline="0"/>
              <a:t> - 04/2026)</a:t>
            </a:r>
            <a:endParaRPr lang="en-GB"/>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GB"/>
        </a:p>
      </c:txPr>
    </c:title>
    <c:autoTitleDeleted val="0"/>
    <c:plotArea>
      <c:layout/>
      <c:lineChart>
        <c:grouping val="standard"/>
        <c:varyColors val="0"/>
        <c:ser>
          <c:idx val="0"/>
          <c:order val="0"/>
          <c:spPr>
            <a:ln w="28575" cap="rnd">
              <a:solidFill>
                <a:schemeClr val="accent3">
                  <a:lumMod val="60000"/>
                  <a:lumOff val="40000"/>
                </a:schemeClr>
              </a:solidFill>
              <a:round/>
            </a:ln>
            <a:effectLst/>
          </c:spPr>
          <c:marker>
            <c:symbol val="none"/>
          </c:marker>
          <c:cat>
            <c:strRef>
              <c:f>Sheet1!$A$2:$A$27</c:f>
              <c:strCache>
                <c:ptCount val="26"/>
                <c:pt idx="0">
                  <c:v>31/03/2024</c:v>
                </c:pt>
                <c:pt idx="1">
                  <c:v>30/04/2024</c:v>
                </c:pt>
                <c:pt idx="2">
                  <c:v>31/05/2024</c:v>
                </c:pt>
                <c:pt idx="3">
                  <c:v>30/06/2024</c:v>
                </c:pt>
                <c:pt idx="4">
                  <c:v>31/07/2024</c:v>
                </c:pt>
                <c:pt idx="5">
                  <c:v>31/08/2024</c:v>
                </c:pt>
                <c:pt idx="6">
                  <c:v>30/09/2024</c:v>
                </c:pt>
                <c:pt idx="7">
                  <c:v>31/10/2024</c:v>
                </c:pt>
                <c:pt idx="8">
                  <c:v>30/11/2024</c:v>
                </c:pt>
                <c:pt idx="9">
                  <c:v>31/12/2024</c:v>
                </c:pt>
                <c:pt idx="10">
                  <c:v>31/01/2025</c:v>
                </c:pt>
                <c:pt idx="11">
                  <c:v>28/02/2025</c:v>
                </c:pt>
                <c:pt idx="12">
                  <c:v>31/03/2025</c:v>
                </c:pt>
                <c:pt idx="13">
                  <c:v>30/04/2025</c:v>
                </c:pt>
                <c:pt idx="14">
                  <c:v>31/05/2025</c:v>
                </c:pt>
                <c:pt idx="15">
                  <c:v>30/06/2025</c:v>
                </c:pt>
                <c:pt idx="16">
                  <c:v>31/07/2025</c:v>
                </c:pt>
                <c:pt idx="17">
                  <c:v>31/08/2025</c:v>
                </c:pt>
                <c:pt idx="18">
                  <c:v>30/09/2025</c:v>
                </c:pt>
                <c:pt idx="19">
                  <c:v>31/10/2025</c:v>
                </c:pt>
                <c:pt idx="20">
                  <c:v>30/11/2025</c:v>
                </c:pt>
                <c:pt idx="21">
                  <c:v>31/12/2025</c:v>
                </c:pt>
                <c:pt idx="22">
                  <c:v>31/01/2026</c:v>
                </c:pt>
                <c:pt idx="23">
                  <c:v>28/02/2026</c:v>
                </c:pt>
                <c:pt idx="24">
                  <c:v>31/03/2026</c:v>
                </c:pt>
                <c:pt idx="25">
                  <c:v>MTD</c:v>
                </c:pt>
              </c:strCache>
            </c:strRef>
          </c:cat>
          <c:val>
            <c:numRef>
              <c:f>Sheet1!$B$2:$B$27</c:f>
              <c:numCache>
                <c:formatCode>"£"#,##0_);[Red]\("£"#,##0\)</c:formatCode>
                <c:ptCount val="26"/>
                <c:pt idx="0">
                  <c:v>2726105310</c:v>
                </c:pt>
                <c:pt idx="1">
                  <c:v>2745231258</c:v>
                </c:pt>
                <c:pt idx="2">
                  <c:v>2816713032</c:v>
                </c:pt>
                <c:pt idx="3">
                  <c:v>2926221202</c:v>
                </c:pt>
                <c:pt idx="4">
                  <c:v>3017696089</c:v>
                </c:pt>
                <c:pt idx="5">
                  <c:v>3091568354</c:v>
                </c:pt>
                <c:pt idx="6">
                  <c:v>3250451893</c:v>
                </c:pt>
                <c:pt idx="7">
                  <c:v>3335156050</c:v>
                </c:pt>
                <c:pt idx="8">
                  <c:v>3565393550</c:v>
                </c:pt>
                <c:pt idx="9">
                  <c:v>3585214119</c:v>
                </c:pt>
                <c:pt idx="10">
                  <c:v>3785775190</c:v>
                </c:pt>
                <c:pt idx="11">
                  <c:v>3808129730</c:v>
                </c:pt>
                <c:pt idx="12">
                  <c:v>3771744373</c:v>
                </c:pt>
                <c:pt idx="13">
                  <c:v>3786283592</c:v>
                </c:pt>
                <c:pt idx="14">
                  <c:v>3944998523</c:v>
                </c:pt>
                <c:pt idx="15">
                  <c:v>4109785538</c:v>
                </c:pt>
                <c:pt idx="16">
                  <c:v>4366613723</c:v>
                </c:pt>
                <c:pt idx="17">
                  <c:v>4524355370</c:v>
                </c:pt>
                <c:pt idx="18">
                  <c:v>4741952677</c:v>
                </c:pt>
                <c:pt idx="19">
                  <c:v>4993338885</c:v>
                </c:pt>
                <c:pt idx="20">
                  <c:v>5095688569</c:v>
                </c:pt>
                <c:pt idx="21">
                  <c:v>5178347997</c:v>
                </c:pt>
                <c:pt idx="22">
                  <c:v>5293679599</c:v>
                </c:pt>
                <c:pt idx="23">
                  <c:v>5467575053</c:v>
                </c:pt>
                <c:pt idx="24">
                  <c:v>5288288066</c:v>
                </c:pt>
                <c:pt idx="25">
                  <c:v>5502899906</c:v>
                </c:pt>
              </c:numCache>
            </c:numRef>
          </c:val>
          <c:smooth val="0"/>
          <c:extLst>
            <c:ext xmlns:c16="http://schemas.microsoft.com/office/drawing/2014/chart" uri="{C3380CC4-5D6E-409C-BE32-E72D297353CC}">
              <c16:uniqueId val="{00000000-F12A-C646-B9A1-10642A5608EF}"/>
            </c:ext>
          </c:extLst>
        </c:ser>
        <c:ser>
          <c:idx val="5"/>
          <c:order val="1"/>
          <c:tx>
            <c:strRef>
              <c:f>Sheet1!$F$2:$F$27</c:f>
              <c:strCache>
                <c:ptCount val="26"/>
                <c:pt idx="0">
                  <c:v>£5,500,000,000</c:v>
                </c:pt>
                <c:pt idx="1">
                  <c:v>£5,500,000,000</c:v>
                </c:pt>
                <c:pt idx="2">
                  <c:v>£5,500,000,000</c:v>
                </c:pt>
                <c:pt idx="3">
                  <c:v>£5,500,000,000</c:v>
                </c:pt>
                <c:pt idx="4">
                  <c:v>£5,500,000,000</c:v>
                </c:pt>
                <c:pt idx="5">
                  <c:v>£5,500,000,000</c:v>
                </c:pt>
                <c:pt idx="6">
                  <c:v>£5,500,000,000</c:v>
                </c:pt>
                <c:pt idx="7">
                  <c:v>£5,500,000,000</c:v>
                </c:pt>
                <c:pt idx="8">
                  <c:v>£5,500,000,000</c:v>
                </c:pt>
                <c:pt idx="9">
                  <c:v>£5,500,000,000</c:v>
                </c:pt>
                <c:pt idx="10">
                  <c:v>£5,500,000,000</c:v>
                </c:pt>
                <c:pt idx="11">
                  <c:v>£5,500,000,000</c:v>
                </c:pt>
                <c:pt idx="12">
                  <c:v>£5,500,000,000</c:v>
                </c:pt>
                <c:pt idx="13">
                  <c:v>£5,500,000,000</c:v>
                </c:pt>
                <c:pt idx="14">
                  <c:v>£5,500,000,000</c:v>
                </c:pt>
                <c:pt idx="15">
                  <c:v>£5,500,000,000</c:v>
                </c:pt>
                <c:pt idx="16">
                  <c:v>£5,500,000,000</c:v>
                </c:pt>
                <c:pt idx="17">
                  <c:v>£5,500,000,000</c:v>
                </c:pt>
                <c:pt idx="18">
                  <c:v>£5,500,000,000</c:v>
                </c:pt>
                <c:pt idx="19">
                  <c:v>£5,500,000,000</c:v>
                </c:pt>
                <c:pt idx="20">
                  <c:v>£5,500,000,000</c:v>
                </c:pt>
                <c:pt idx="21">
                  <c:v>£5,500,000,000</c:v>
                </c:pt>
                <c:pt idx="22">
                  <c:v>£5,500,000,000</c:v>
                </c:pt>
                <c:pt idx="23">
                  <c:v>£5,500,000,000</c:v>
                </c:pt>
                <c:pt idx="24">
                  <c:v>£5,500,000,000</c:v>
                </c:pt>
                <c:pt idx="25">
                  <c:v>£5,500,000,000</c:v>
                </c:pt>
              </c:strCache>
            </c:strRef>
          </c:tx>
          <c:spPr>
            <a:ln w="28575" cap="rnd">
              <a:solidFill>
                <a:schemeClr val="accent6"/>
              </a:solidFill>
              <a:round/>
            </a:ln>
            <a:effectLst/>
          </c:spPr>
          <c:marker>
            <c:symbol val="none"/>
          </c:marker>
          <c:val>
            <c:numLit>
              <c:formatCode>General</c:formatCode>
              <c:ptCount val="1"/>
              <c:pt idx="0">
                <c:v>1</c:v>
              </c:pt>
            </c:numLit>
          </c:val>
          <c:smooth val="0"/>
          <c:extLst>
            <c:ext xmlns:c16="http://schemas.microsoft.com/office/drawing/2014/chart" uri="{C3380CC4-5D6E-409C-BE32-E72D297353CC}">
              <c16:uniqueId val="{00000001-F12A-C646-B9A1-10642A5608EF}"/>
            </c:ext>
          </c:extLst>
        </c:ser>
        <c:ser>
          <c:idx val="6"/>
          <c:order val="2"/>
          <c:spPr>
            <a:ln w="28575" cap="rnd">
              <a:solidFill>
                <a:schemeClr val="accent1">
                  <a:lumMod val="60000"/>
                </a:schemeClr>
              </a:solidFill>
              <a:round/>
            </a:ln>
            <a:effectLst/>
          </c:spPr>
          <c:marker>
            <c:symbol val="none"/>
          </c:marker>
          <c:val>
            <c:numRef>
              <c:f>Sheet1!$F$2:$F$27</c:f>
              <c:numCache>
                <c:formatCode>"£"#,##0_);[Red]\("£"#,##0\)</c:formatCode>
                <c:ptCount val="26"/>
                <c:pt idx="0">
                  <c:v>5500000000</c:v>
                </c:pt>
                <c:pt idx="1">
                  <c:v>5500000000</c:v>
                </c:pt>
                <c:pt idx="2">
                  <c:v>5500000000</c:v>
                </c:pt>
                <c:pt idx="3">
                  <c:v>5500000000</c:v>
                </c:pt>
                <c:pt idx="4">
                  <c:v>5500000000</c:v>
                </c:pt>
                <c:pt idx="5">
                  <c:v>5500000000</c:v>
                </c:pt>
                <c:pt idx="6">
                  <c:v>5500000000</c:v>
                </c:pt>
                <c:pt idx="7">
                  <c:v>5500000000</c:v>
                </c:pt>
                <c:pt idx="8">
                  <c:v>5500000000</c:v>
                </c:pt>
                <c:pt idx="9">
                  <c:v>5500000000</c:v>
                </c:pt>
                <c:pt idx="10">
                  <c:v>5500000000</c:v>
                </c:pt>
                <c:pt idx="11">
                  <c:v>5500000000</c:v>
                </c:pt>
                <c:pt idx="12">
                  <c:v>5500000000</c:v>
                </c:pt>
                <c:pt idx="13">
                  <c:v>5500000000</c:v>
                </c:pt>
                <c:pt idx="14">
                  <c:v>5500000000</c:v>
                </c:pt>
                <c:pt idx="15">
                  <c:v>5500000000</c:v>
                </c:pt>
                <c:pt idx="16">
                  <c:v>5500000000</c:v>
                </c:pt>
                <c:pt idx="17">
                  <c:v>5500000000</c:v>
                </c:pt>
                <c:pt idx="18">
                  <c:v>5500000000</c:v>
                </c:pt>
                <c:pt idx="19">
                  <c:v>5500000000</c:v>
                </c:pt>
                <c:pt idx="20">
                  <c:v>5500000000</c:v>
                </c:pt>
                <c:pt idx="21">
                  <c:v>5500000000</c:v>
                </c:pt>
                <c:pt idx="22">
                  <c:v>5500000000</c:v>
                </c:pt>
                <c:pt idx="23">
                  <c:v>5500000000</c:v>
                </c:pt>
                <c:pt idx="24">
                  <c:v>5500000000</c:v>
                </c:pt>
                <c:pt idx="25">
                  <c:v>5500000000</c:v>
                </c:pt>
              </c:numCache>
            </c:numRef>
          </c:val>
          <c:smooth val="0"/>
          <c:extLst>
            <c:ext xmlns:c16="http://schemas.microsoft.com/office/drawing/2014/chart" uri="{C3380CC4-5D6E-409C-BE32-E72D297353CC}">
              <c16:uniqueId val="{00000002-F12A-C646-B9A1-10642A5608EF}"/>
            </c:ext>
          </c:extLst>
        </c:ser>
        <c:dLbls>
          <c:showLegendKey val="0"/>
          <c:showVal val="0"/>
          <c:showCatName val="0"/>
          <c:showSerName val="0"/>
          <c:showPercent val="0"/>
          <c:showBubbleSize val="0"/>
        </c:dLbls>
        <c:smooth val="0"/>
        <c:axId val="1426584959"/>
        <c:axId val="1426577759"/>
      </c:lineChart>
      <c:catAx>
        <c:axId val="14265849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26577759"/>
        <c:crosses val="autoZero"/>
        <c:auto val="1"/>
        <c:lblAlgn val="ctr"/>
        <c:lblOffset val="100"/>
        <c:noMultiLvlLbl val="0"/>
      </c:catAx>
      <c:valAx>
        <c:axId val="1426577759"/>
        <c:scaling>
          <c:orientation val="minMax"/>
          <c:max val="5600000000"/>
          <c:min val="2500000000"/>
        </c:scaling>
        <c:delete val="0"/>
        <c:axPos val="l"/>
        <c:majorGridlines>
          <c:spPr>
            <a:ln w="9525" cap="flat" cmpd="sng" algn="ctr">
              <a:solidFill>
                <a:schemeClr val="tx1">
                  <a:lumMod val="15000"/>
                  <a:lumOff val="85000"/>
                </a:schemeClr>
              </a:solidFill>
              <a:round/>
            </a:ln>
            <a:effectLst/>
          </c:spPr>
        </c:majorGridlines>
        <c:numFmt formatCode="&quot;£&quot;#,##0.0;[Red]\-&quot;£&quot;#,##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26584959"/>
        <c:crosses val="autoZero"/>
        <c:crossBetween val="between"/>
        <c:majorUnit val="500000000"/>
        <c:dispUnits>
          <c:builtInUnit val="billions"/>
          <c:dispUnitsLbl>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43504D-8F8D-479C-B722-C57B1221FC7A}" type="datetimeFigureOut">
              <a:rPr lang="en-GB" smtClean="0"/>
              <a:t>20/04/2026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7FC22E-A2F5-44F4-83FB-01DFF06FB5EB}" type="slidenum">
              <a:rPr lang="en-GB" smtClean="0"/>
              <a:t>‹#›</a:t>
            </a:fld>
            <a:endParaRPr lang="en-GB"/>
          </a:p>
        </p:txBody>
      </p:sp>
    </p:spTree>
    <p:extLst>
      <p:ext uri="{BB962C8B-B14F-4D97-AF65-F5344CB8AC3E}">
        <p14:creationId xmlns:p14="http://schemas.microsoft.com/office/powerpoint/2010/main" val="1870350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linkedin.com/company/money-marketing/"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linkedin.com/company/ftadviser/"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dirty="0"/>
              <a:t>Tom to introduce himself and Jonathan </a:t>
            </a:r>
          </a:p>
        </p:txBody>
      </p:sp>
      <p:sp>
        <p:nvSpPr>
          <p:cNvPr id="4" name="Slide Number Placeholder 3"/>
          <p:cNvSpPr>
            <a:spLocks noGrp="1"/>
          </p:cNvSpPr>
          <p:nvPr>
            <p:ph type="sldNum" sz="quarter" idx="5"/>
          </p:nvPr>
        </p:nvSpPr>
        <p:spPr/>
        <p:txBody>
          <a:bodyPr/>
          <a:lstStyle/>
          <a:p>
            <a:fld id="{DF7FC22E-A2F5-44F4-83FB-01DFF06FB5EB}" type="slidenum">
              <a:rPr lang="en-GB" smtClean="0"/>
              <a:t>1</a:t>
            </a:fld>
            <a:endParaRPr lang="en-GB"/>
          </a:p>
        </p:txBody>
      </p:sp>
    </p:spTree>
    <p:extLst>
      <p:ext uri="{BB962C8B-B14F-4D97-AF65-F5344CB8AC3E}">
        <p14:creationId xmlns:p14="http://schemas.microsoft.com/office/powerpoint/2010/main" val="3888237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F28A2-BD63-F036-E93E-5216A1DBCA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473CAD-E41C-02DA-2664-2CE549E235E5}"/>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6F99425-DBA6-7E21-E566-2130CACAAE3E}"/>
              </a:ext>
            </a:extLst>
          </p:cNvPr>
          <p:cNvSpPr>
            <a:spLocks noGrp="1"/>
          </p:cNvSpPr>
          <p:nvPr>
            <p:ph type="body" idx="1"/>
          </p:nvPr>
        </p:nvSpPr>
        <p:spPr/>
        <p:txBody>
          <a:bodyPr/>
          <a:lstStyle/>
          <a:p>
            <a:r>
              <a:rPr lang="en-GB" dirty="0"/>
              <a:t>And obviously, one of the main forces acting on those bond prices are interest rates – as interest rates rise we would expect the price of bonds to go down, and remember that crucially it’s not just </a:t>
            </a:r>
            <a:r>
              <a:rPr lang="en-GB" i="1" dirty="0"/>
              <a:t>realised</a:t>
            </a:r>
            <a:r>
              <a:rPr lang="en-GB" dirty="0"/>
              <a:t> interest rates that matter, but also the market’s </a:t>
            </a:r>
            <a:r>
              <a:rPr lang="en-GB" i="1" dirty="0"/>
              <a:t>expectations</a:t>
            </a:r>
            <a:r>
              <a:rPr lang="en-GB" i="0" dirty="0"/>
              <a:t> for those rates into the future.</a:t>
            </a:r>
            <a:endParaRPr lang="en-GB" dirty="0"/>
          </a:p>
          <a:p>
            <a:endParaRPr lang="en-GB" dirty="0"/>
          </a:p>
          <a:p>
            <a:r>
              <a:rPr lang="en-GB" dirty="0"/>
              <a:t>It matters quite a lot therefore that the three most watched central banks paused their easing cycle at the start of the year, and implied that rates could remain higher for longer moving forward.</a:t>
            </a:r>
          </a:p>
          <a:p>
            <a:endParaRPr lang="en-GB" dirty="0"/>
          </a:p>
          <a:p>
            <a:r>
              <a:rPr lang="en-GB" dirty="0"/>
              <a:t>At its January meeting the Fed held interest rates unchanged at 3.5-3.75%. Why the caution? Well, they cited two main things:</a:t>
            </a:r>
          </a:p>
          <a:p>
            <a:endParaRPr lang="en-GB" dirty="0"/>
          </a:p>
          <a:p>
            <a:r>
              <a:rPr lang="en-GB" b="0" dirty="0"/>
              <a:t>Sticky inflation – that </a:t>
            </a:r>
            <a:r>
              <a:rPr lang="en-GB" dirty="0"/>
              <a:t>is, inflation that they expected to remain higher for longer.</a:t>
            </a:r>
          </a:p>
          <a:p>
            <a:endParaRPr lang="en-GB" b="0" dirty="0"/>
          </a:p>
          <a:p>
            <a:r>
              <a:rPr lang="en-GB" b="0" dirty="0"/>
              <a:t>And secondly the jobs market - they </a:t>
            </a:r>
            <a:r>
              <a:rPr lang="en-GB" dirty="0"/>
              <a:t>noted signs that the employment market is stabilising and that the unemployment rate has ticked lower, which implies that the economy might not need the boost that lowering interest rates would provide.</a:t>
            </a:r>
          </a:p>
          <a:p>
            <a:endParaRPr lang="en-GB" dirty="0"/>
          </a:p>
          <a:p>
            <a:r>
              <a:rPr lang="en-GB" dirty="0"/>
              <a:t>The Fed have been very keen to </a:t>
            </a:r>
            <a:r>
              <a:rPr lang="en-GB" b="0" dirty="0"/>
              <a:t>emphasise a data dependent approach, and </a:t>
            </a:r>
            <a:r>
              <a:rPr lang="en-GB" dirty="0"/>
              <a:t>although they signalled that rate cuts might yet be a possibility later in the year, that was obviously before the conflict in the Middle East.</a:t>
            </a:r>
          </a:p>
          <a:p>
            <a:endParaRPr lang="en-GB" dirty="0"/>
          </a:p>
          <a:p>
            <a:r>
              <a:rPr lang="en-GB" dirty="0"/>
              <a:t>Remember also that the current Chairman of the Fed, Jerome Powell, is due to be replaced by a Trump appointee – Kevin Warsh, in May. Now, although Mr Warsh is considered to be quite hawkish on interest rates, he’s also a Trump loyalist, and the President has famously been putting considerable pressure on the current Chair to lower rates. Now whether Mr Warsh will relent to that same political pressure once he becomes Chair remains to be seen.</a:t>
            </a:r>
          </a:p>
          <a:p>
            <a:endParaRPr lang="en-GB" dirty="0"/>
          </a:p>
          <a:p>
            <a:r>
              <a:rPr lang="en-GB" dirty="0"/>
              <a:t>Across the Atlantic, the Bank of England also kept rates on hold in early February in what turned out to be a close vote. The Governor of the Bank Andrew Bailey said at the time there were likely to be some further reduction in rates later in the year, but they then held steady at 3.75% </a:t>
            </a:r>
            <a:r>
              <a:rPr lang="en-GB" i="1" dirty="0"/>
              <a:t>again </a:t>
            </a:r>
            <a:r>
              <a:rPr lang="en-GB" i="0" dirty="0"/>
              <a:t>in March, after which Bailey stated that the Bank “stood ready to act” to keep inflation under control, and generally presented a more hawkish tone.</a:t>
            </a:r>
            <a:endParaRPr lang="en-GB" i="1" dirty="0"/>
          </a:p>
          <a:p>
            <a:endParaRPr lang="en-GB" dirty="0"/>
          </a:p>
          <a:p>
            <a:r>
              <a:rPr lang="en-GB" dirty="0"/>
              <a:t>And finally, the European Central Bank (the ECB). While having led the easing cycle throughout 2024 and 2025, they have also paused so far in 2026 – rates were held at 2% in February and then after the energy crisis emerged in March as well. That being said, </a:t>
            </a:r>
            <a:r>
              <a:rPr lang="en-GB" sz="1200" b="0" i="0" kern="1200" dirty="0">
                <a:solidFill>
                  <a:schemeClr val="tx1"/>
                </a:solidFill>
                <a:effectLst/>
                <a:latin typeface="+mn-lt"/>
                <a:ea typeface="+mn-ea"/>
                <a:cs typeface="+mn-cs"/>
              </a:rPr>
              <a:t>the bank has said that it now expects inflation in the Eurozone will actually be 2.6% this year, compared with a previous estimate in December of 1.9%.</a:t>
            </a:r>
            <a:endParaRPr lang="en-GB" b="0" dirty="0"/>
          </a:p>
          <a:p>
            <a:endParaRPr lang="en-GB" dirty="0"/>
          </a:p>
          <a:p>
            <a:r>
              <a:rPr lang="en-GB" dirty="0"/>
              <a:t>So overall, a cautious but relatively wary stance since March, and we’re going to discuss how energy prices might force the central banks’ hands over the coming months.</a:t>
            </a:r>
          </a:p>
          <a:p>
            <a:endParaRPr lang="en-GB" dirty="0"/>
          </a:p>
          <a:p>
            <a:r>
              <a:rPr lang="en-GB" b="1" dirty="0"/>
              <a:t>References</a:t>
            </a:r>
          </a:p>
          <a:p>
            <a:endParaRPr lang="en-GB" b="1" dirty="0"/>
          </a:p>
          <a:p>
            <a:r>
              <a:rPr lang="en-GB" b="1" dirty="0"/>
              <a:t>Fed decision (Jan): </a:t>
            </a:r>
            <a:r>
              <a:rPr lang="en-GB" b="0" dirty="0"/>
              <a:t>https://</a:t>
            </a:r>
            <a:r>
              <a:rPr lang="en-GB" b="0" dirty="0" err="1"/>
              <a:t>www.bbc.co.uk</a:t>
            </a:r>
            <a:r>
              <a:rPr lang="en-GB" b="0" dirty="0"/>
              <a:t>/news/articles/c9wxedz9v22o</a:t>
            </a:r>
          </a:p>
          <a:p>
            <a:r>
              <a:rPr lang="en-GB" b="1" dirty="0"/>
              <a:t>Trump picks Warsh: </a:t>
            </a:r>
            <a:r>
              <a:rPr lang="en-GB" b="0" dirty="0"/>
              <a:t>https://</a:t>
            </a:r>
            <a:r>
              <a:rPr lang="en-GB" b="0" dirty="0" err="1"/>
              <a:t>www.bbc.co.uk</a:t>
            </a:r>
            <a:r>
              <a:rPr lang="en-GB" b="0" dirty="0"/>
              <a:t>/news/articles/c2d7yddrl2xo</a:t>
            </a:r>
          </a:p>
          <a:p>
            <a:r>
              <a:rPr lang="en-GB" b="1" dirty="0"/>
              <a:t>BoE February decision: </a:t>
            </a:r>
            <a:r>
              <a:rPr lang="en-GB" b="0" dirty="0"/>
              <a:t>https://</a:t>
            </a:r>
            <a:r>
              <a:rPr lang="en-GB" b="0" dirty="0" err="1"/>
              <a:t>www.bbc.co.uk</a:t>
            </a:r>
            <a:r>
              <a:rPr lang="en-GB" b="0" dirty="0"/>
              <a:t>/news/articles/czx1vly05pvo#:~:text=The%20Bank%20of%20England%20has,making%20committee%20five%20to%20four.</a:t>
            </a:r>
          </a:p>
          <a:p>
            <a:r>
              <a:rPr lang="en-GB" b="1" dirty="0"/>
              <a:t>BoE March decision: </a:t>
            </a:r>
            <a:r>
              <a:rPr lang="en-GB" b="0" dirty="0"/>
              <a:t>https://</a:t>
            </a:r>
            <a:r>
              <a:rPr lang="en-GB" b="0" dirty="0" err="1"/>
              <a:t>www.bbc.co.uk</a:t>
            </a:r>
            <a:r>
              <a:rPr lang="en-GB" b="0" dirty="0"/>
              <a:t>/news/live/cm2r295p8p9t#:~:text=The%20Bank%20of%20England%20has,this%20year%20amid%20falling%20inflation.</a:t>
            </a:r>
          </a:p>
          <a:p>
            <a:r>
              <a:rPr lang="en-GB" b="1" dirty="0"/>
              <a:t>ECB stance (March): </a:t>
            </a:r>
            <a:r>
              <a:rPr lang="en-GB" b="0" dirty="0"/>
              <a:t>https://</a:t>
            </a:r>
            <a:r>
              <a:rPr lang="en-GB" b="0" dirty="0" err="1"/>
              <a:t>www.ft.com</a:t>
            </a:r>
            <a:r>
              <a:rPr lang="en-GB" b="0" dirty="0"/>
              <a:t>/content/5757febc-d888-4d34-af83-4a6b0f7a11dd?syn-25a6b1a6=1</a:t>
            </a:r>
          </a:p>
        </p:txBody>
      </p:sp>
      <p:sp>
        <p:nvSpPr>
          <p:cNvPr id="4" name="Slide Number Placeholder 3">
            <a:extLst>
              <a:ext uri="{FF2B5EF4-FFF2-40B4-BE49-F238E27FC236}">
                <a16:creationId xmlns:a16="http://schemas.microsoft.com/office/drawing/2014/main" id="{E426F486-2A9B-4919-3D9B-2CC3019CDE4D}"/>
              </a:ext>
            </a:extLst>
          </p:cNvPr>
          <p:cNvSpPr>
            <a:spLocks noGrp="1"/>
          </p:cNvSpPr>
          <p:nvPr>
            <p:ph type="sldNum" sz="quarter" idx="5"/>
          </p:nvPr>
        </p:nvSpPr>
        <p:spPr/>
        <p:txBody>
          <a:bodyPr/>
          <a:lstStyle/>
          <a:p>
            <a:fld id="{DF7FC22E-A2F5-44F4-83FB-01DFF06FB5EB}" type="slidenum">
              <a:rPr lang="en-GB" smtClean="0"/>
              <a:t>10</a:t>
            </a:fld>
            <a:endParaRPr lang="en-GB"/>
          </a:p>
        </p:txBody>
      </p:sp>
    </p:spTree>
    <p:extLst>
      <p:ext uri="{BB962C8B-B14F-4D97-AF65-F5344CB8AC3E}">
        <p14:creationId xmlns:p14="http://schemas.microsoft.com/office/powerpoint/2010/main" val="912315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3A670-BEB3-2013-CB75-5CF7A1F357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1E88CE-A070-191E-6A74-4911E83AC604}"/>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063E9EDE-5698-BACA-6C89-F734452F6B9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quick note on gold, which is an asset which ebi does </a:t>
            </a:r>
            <a:r>
              <a:rPr lang="en-GB" i="1" dirty="0"/>
              <a:t>not</a:t>
            </a:r>
            <a:r>
              <a:rPr lang="en-GB" dirty="0"/>
              <a:t> currently allocate to within our portfolios but which we do keep a close eye on as a measure of market sentiment.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Early on during Q1 the price of Gold rallied strongly, driven mostly by rising geopolitical tensions around Trump’s threatening to take over Greenland. And in fact, the price reached all time highs of more than four thousand pounds per ounce in January before correcting at the end of the month. That correction was due to a few factors – two in particular: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The Fed indicated that interest rates would be higher for longer, which reduced gold’s relative appeal as a non-yielding asset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 The US dollar strengthened (because the US economy appeared to be more resilient than Europe or parts of Asia), and as the dollar goes up we would typically expect that to put downward pressure on gold too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However, the story wasn’t over for gold, which you can see then spiked again in early March following the outbreak of conflict in the Middle East. Before correcting back strongly later in the month.</a:t>
            </a:r>
          </a:p>
          <a:p>
            <a:endParaRPr lang="en-GB" dirty="0"/>
          </a:p>
          <a:p>
            <a:r>
              <a:rPr lang="en-GB" dirty="0"/>
              <a:t>And this downward trajectory for the price of gold might be a bit of a headscratcher for some, because we mostly expect gold to increase with market uncertainty, but the widespread interpretation of gold as a ‘contractual’, or ‘guaranteed’ hedge is probably misplaced, and in fact gold often comes down during stock and bond market dips.</a:t>
            </a:r>
          </a:p>
          <a:p>
            <a:endParaRPr lang="en-GB" dirty="0"/>
          </a:p>
          <a:p>
            <a:r>
              <a:rPr lang="en-GB" dirty="0"/>
              <a:t>Why is that? </a:t>
            </a:r>
          </a:p>
          <a:p>
            <a:endParaRPr lang="en-GB" dirty="0"/>
          </a:p>
          <a:p>
            <a:r>
              <a:rPr lang="en-GB" dirty="0"/>
              <a:t>Well, one of the things that’s driving this downward pressure is investors selling their profitable gold positions to raise funds, often to provide additional collateral in the stock and bond markets, which as we’ve seen, both dipped in March.</a:t>
            </a:r>
          </a:p>
          <a:p>
            <a:endParaRPr lang="en-GB" dirty="0"/>
          </a:p>
          <a:p>
            <a:r>
              <a:rPr lang="en-GB" dirty="0"/>
              <a:t>Remember also that speculative traders now represent a larger than average proportion of the gold market, because the price rose so phenomenally at the end of last year. Those investors were always going to be relatively likely to cash their positions if they felt the rally wasn’t set to continue.</a:t>
            </a:r>
          </a:p>
          <a:p>
            <a:endParaRPr lang="en-GB" dirty="0"/>
          </a:p>
          <a:p>
            <a:r>
              <a:rPr lang="en-GB" b="1" dirty="0"/>
              <a:t>PAUSE FOR A SECOND</a:t>
            </a:r>
          </a:p>
        </p:txBody>
      </p:sp>
      <p:sp>
        <p:nvSpPr>
          <p:cNvPr id="4" name="Slide Number Placeholder 3">
            <a:extLst>
              <a:ext uri="{FF2B5EF4-FFF2-40B4-BE49-F238E27FC236}">
                <a16:creationId xmlns:a16="http://schemas.microsoft.com/office/drawing/2014/main" id="{E05BCC1C-4028-613B-522E-E5383B3A5251}"/>
              </a:ext>
            </a:extLst>
          </p:cNvPr>
          <p:cNvSpPr>
            <a:spLocks noGrp="1"/>
          </p:cNvSpPr>
          <p:nvPr>
            <p:ph type="sldNum" sz="quarter" idx="5"/>
          </p:nvPr>
        </p:nvSpPr>
        <p:spPr/>
        <p:txBody>
          <a:bodyPr/>
          <a:lstStyle/>
          <a:p>
            <a:fld id="{DF7FC22E-A2F5-44F4-83FB-01DFF06FB5EB}" type="slidenum">
              <a:rPr lang="en-GB" smtClean="0"/>
              <a:t>11</a:t>
            </a:fld>
            <a:endParaRPr lang="en-GB"/>
          </a:p>
        </p:txBody>
      </p:sp>
    </p:spTree>
    <p:extLst>
      <p:ext uri="{BB962C8B-B14F-4D97-AF65-F5344CB8AC3E}">
        <p14:creationId xmlns:p14="http://schemas.microsoft.com/office/powerpoint/2010/main" val="2628526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F5CAB-0CC7-A606-C42C-5AB1CA9456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CE432A-FB99-E192-A5D7-EA2A98EAAE10}"/>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8E2B8161-FE65-632D-DCB6-E3F0431186BD}"/>
              </a:ext>
            </a:extLst>
          </p:cNvPr>
          <p:cNvSpPr>
            <a:spLocks noGrp="1"/>
          </p:cNvSpPr>
          <p:nvPr>
            <p:ph type="body" idx="1"/>
          </p:nvPr>
        </p:nvSpPr>
        <p:spPr/>
        <p:txBody>
          <a:bodyPr/>
          <a:lstStyle/>
          <a:p>
            <a:r>
              <a:rPr lang="en-GB" dirty="0"/>
              <a:t>So the challenge in putting this quarter’s market review together has been one of information overload. It really does feel as though the rate of change with regards to economic, geopolitical and institutional norms has been put into overdrive, and just to put that into context I’d like to very quickly read out a non-exhaustive list of items which we could easily spend time focussing on. That list includes:</a:t>
            </a:r>
          </a:p>
          <a:p>
            <a:endParaRPr lang="en-GB" dirty="0"/>
          </a:p>
          <a:p>
            <a:pPr marL="228600" indent="-228600">
              <a:buAutoNum type="arabicPeriod"/>
            </a:pPr>
            <a:r>
              <a:rPr lang="en-GB" dirty="0"/>
              <a:t>The US seizing Venezuelan President Nicolas Maduro in an open bid to control the South American country’s oil reserves</a:t>
            </a:r>
          </a:p>
          <a:p>
            <a:pPr marL="228600" indent="-228600">
              <a:buAutoNum type="arabicPeriod"/>
            </a:pPr>
            <a:r>
              <a:rPr lang="en-GB" dirty="0"/>
              <a:t>The US’ threat to overtake Greenland by force, and the economic fallout between the US and European nations that followed</a:t>
            </a:r>
          </a:p>
          <a:p>
            <a:pPr marL="228600" indent="-228600">
              <a:buAutoNum type="arabicPeriod"/>
            </a:pPr>
            <a:r>
              <a:rPr lang="en-GB" dirty="0"/>
              <a:t>The convincing victory for Sanae </a:t>
            </a:r>
            <a:r>
              <a:rPr lang="en-GB" dirty="0" err="1"/>
              <a:t>Takaichi</a:t>
            </a:r>
            <a:r>
              <a:rPr lang="en-GB" dirty="0"/>
              <a:t> in the Japanese general election, and the implications of her fiscal policy stance</a:t>
            </a:r>
          </a:p>
          <a:p>
            <a:pPr marL="228600" indent="-228600">
              <a:buAutoNum type="arabicPeriod"/>
            </a:pPr>
            <a:r>
              <a:rPr lang="en-GB" dirty="0"/>
              <a:t>The expanding dominance of AI companies, and the impact which that’s having on companies in software, consultancy and other key sectors</a:t>
            </a:r>
          </a:p>
          <a:p>
            <a:pPr marL="228600" indent="-228600">
              <a:buAutoNum type="arabicPeriod"/>
            </a:pPr>
            <a:r>
              <a:rPr lang="en-GB" dirty="0"/>
              <a:t>The worrying signs in the Private Credit market, and how they’re in some ways reminiscent of the start of the Global Financial Crisis in 2008</a:t>
            </a:r>
          </a:p>
          <a:p>
            <a:endParaRPr lang="en-GB" dirty="0"/>
          </a:p>
          <a:p>
            <a:r>
              <a:rPr lang="en-GB" dirty="0"/>
              <a:t>But, as we all know, there’s one story which investors are more concerned with than any other right now.</a:t>
            </a:r>
          </a:p>
          <a:p>
            <a:endParaRPr lang="en-GB" dirty="0"/>
          </a:p>
          <a:p>
            <a:r>
              <a:rPr lang="en-GB" dirty="0"/>
              <a:t>So rather than trying to tackle multiple topics and attempt to weave them together into some form of coherent web, we thought it would be more useful to focus on a single key theme (which is the conflict in the Middle East), and tell the story of what’s happened, how the markets have reacted (and are reacting), and why they reacted like that. Our theory is that this this approach will be the most useful for advisors who are sitting in meetings where clients are far more likely to ask about that than the fiscal strategy in Japan, for example.</a:t>
            </a:r>
          </a:p>
        </p:txBody>
      </p:sp>
      <p:sp>
        <p:nvSpPr>
          <p:cNvPr id="4" name="Slide Number Placeholder 3">
            <a:extLst>
              <a:ext uri="{FF2B5EF4-FFF2-40B4-BE49-F238E27FC236}">
                <a16:creationId xmlns:a16="http://schemas.microsoft.com/office/drawing/2014/main" id="{796BD81F-7EC6-A962-BFC4-51F4638BBD14}"/>
              </a:ext>
            </a:extLst>
          </p:cNvPr>
          <p:cNvSpPr>
            <a:spLocks noGrp="1"/>
          </p:cNvSpPr>
          <p:nvPr>
            <p:ph type="sldNum" sz="quarter" idx="5"/>
          </p:nvPr>
        </p:nvSpPr>
        <p:spPr/>
        <p:txBody>
          <a:bodyPr/>
          <a:lstStyle/>
          <a:p>
            <a:fld id="{DF7FC22E-A2F5-44F4-83FB-01DFF06FB5EB}" type="slidenum">
              <a:rPr lang="en-GB" smtClean="0"/>
              <a:t>12</a:t>
            </a:fld>
            <a:endParaRPr lang="en-GB"/>
          </a:p>
        </p:txBody>
      </p:sp>
    </p:spTree>
    <p:extLst>
      <p:ext uri="{BB962C8B-B14F-4D97-AF65-F5344CB8AC3E}">
        <p14:creationId xmlns:p14="http://schemas.microsoft.com/office/powerpoint/2010/main" val="1018410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5C119-FA50-7B71-4310-1EC0B3DA65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81FD83-6BE7-9AD4-425B-CB6A7C8E4ED9}"/>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B61D852-5A09-F99E-88A1-93F76E85FC80}"/>
              </a:ext>
            </a:extLst>
          </p:cNvPr>
          <p:cNvSpPr>
            <a:spLocks noGrp="1"/>
          </p:cNvSpPr>
          <p:nvPr>
            <p:ph type="body" idx="1"/>
          </p:nvPr>
        </p:nvSpPr>
        <p:spPr/>
        <p:txBody>
          <a:bodyPr/>
          <a:lstStyle/>
          <a:p>
            <a:r>
              <a:rPr lang="en-GB" dirty="0"/>
              <a:t>So first, let’s just take a minute to remind ourselves what’s happened.</a:t>
            </a:r>
          </a:p>
          <a:p>
            <a:endParaRPr lang="en-GB" dirty="0"/>
          </a:p>
          <a:p>
            <a:r>
              <a:rPr lang="en-GB" dirty="0"/>
              <a:t>On February 28</a:t>
            </a:r>
            <a:r>
              <a:rPr lang="en-GB" baseline="30000" dirty="0"/>
              <a:t>th</a:t>
            </a:r>
            <a:r>
              <a:rPr lang="en-GB" dirty="0"/>
              <a:t> the US and Israel made a series of targeted strikes across Iran, one of which specifically target the leadership of the Iranian regime, and killed the Supreme Leader Ali Khamenei.</a:t>
            </a:r>
          </a:p>
          <a:p>
            <a:endParaRPr lang="en-GB" dirty="0"/>
          </a:p>
          <a:p>
            <a:r>
              <a:rPr lang="en-GB" dirty="0"/>
              <a:t>This then leads to an extended period of missile exchange between Iran on one side, and Israel and other US Gulf allies on the other. Countries which reported Iranian strikes included Saudi Arabia, Kuwait, Qatar and the UAE amongst others.</a:t>
            </a:r>
          </a:p>
          <a:p>
            <a:endParaRPr lang="en-GB" dirty="0"/>
          </a:p>
          <a:p>
            <a:r>
              <a:rPr lang="en-GB" b="1" dirty="0"/>
              <a:t>References:</a:t>
            </a:r>
          </a:p>
          <a:p>
            <a:r>
              <a:rPr lang="en-GB" b="1" dirty="0"/>
              <a:t>Images:</a:t>
            </a:r>
            <a:r>
              <a:rPr lang="en-GB" dirty="0"/>
              <a:t> https://</a:t>
            </a:r>
            <a:r>
              <a:rPr lang="en-GB" dirty="0" err="1"/>
              <a:t>www.bbc.com</a:t>
            </a:r>
            <a:r>
              <a:rPr lang="en-GB" dirty="0"/>
              <a:t>/pidgin/articles/cr5l7p1jyvmo</a:t>
            </a:r>
          </a:p>
        </p:txBody>
      </p:sp>
      <p:sp>
        <p:nvSpPr>
          <p:cNvPr id="4" name="Slide Number Placeholder 3">
            <a:extLst>
              <a:ext uri="{FF2B5EF4-FFF2-40B4-BE49-F238E27FC236}">
                <a16:creationId xmlns:a16="http://schemas.microsoft.com/office/drawing/2014/main" id="{48324DAB-2184-8E33-8522-92BB396B7DFA}"/>
              </a:ext>
            </a:extLst>
          </p:cNvPr>
          <p:cNvSpPr>
            <a:spLocks noGrp="1"/>
          </p:cNvSpPr>
          <p:nvPr>
            <p:ph type="sldNum" sz="quarter" idx="5"/>
          </p:nvPr>
        </p:nvSpPr>
        <p:spPr/>
        <p:txBody>
          <a:bodyPr/>
          <a:lstStyle/>
          <a:p>
            <a:fld id="{DF7FC22E-A2F5-44F4-83FB-01DFF06FB5EB}" type="slidenum">
              <a:rPr lang="en-GB" smtClean="0"/>
              <a:t>13</a:t>
            </a:fld>
            <a:endParaRPr lang="en-GB"/>
          </a:p>
        </p:txBody>
      </p:sp>
    </p:spTree>
    <p:extLst>
      <p:ext uri="{BB962C8B-B14F-4D97-AF65-F5344CB8AC3E}">
        <p14:creationId xmlns:p14="http://schemas.microsoft.com/office/powerpoint/2010/main" val="14895750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0AEF2-E7FC-1B12-5F10-6415453A8C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3B1FF-C758-064B-7005-04A36BF4A0B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03577CEF-95C7-3652-6EAE-D8B2C4EDD948}"/>
              </a:ext>
            </a:extLst>
          </p:cNvPr>
          <p:cNvSpPr>
            <a:spLocks noGrp="1"/>
          </p:cNvSpPr>
          <p:nvPr>
            <p:ph type="body" idx="1"/>
          </p:nvPr>
        </p:nvSpPr>
        <p:spPr/>
        <p:txBody>
          <a:bodyPr/>
          <a:lstStyle/>
          <a:p>
            <a:r>
              <a:rPr lang="en-GB" dirty="0"/>
              <a:t>And then of course, the Strait of Hormuz, which is a tiny waterway through which 20% of global oil production flows, which was essentially shut by Iran in an attempt to exert leverage of the world economy, and therefore the United States.</a:t>
            </a:r>
          </a:p>
          <a:p>
            <a:endParaRPr lang="en-GB" dirty="0"/>
          </a:p>
          <a:p>
            <a:r>
              <a:rPr lang="en-GB" dirty="0"/>
              <a:t>And I think this really is the key point for us as investors who are interested in the impact on the financial markets. You can see on the chart on the left here the extent to which shipping stopped through the Strait. In my opinion, energy </a:t>
            </a:r>
            <a:r>
              <a:rPr lang="en-GB" i="1" dirty="0"/>
              <a:t>is </a:t>
            </a:r>
            <a:r>
              <a:rPr lang="en-GB" dirty="0"/>
              <a:t>the single biggest lever which can be pulled to switch between economic prosperity and economic decline. We live in an energy dependent world, and that dependency is not evenly distributed, as we in the UK know all too well.</a:t>
            </a:r>
          </a:p>
          <a:p>
            <a:endParaRPr lang="en-GB" dirty="0"/>
          </a:p>
          <a:p>
            <a:r>
              <a:rPr lang="en-GB" dirty="0"/>
              <a:t>The key point here is: it’s the </a:t>
            </a:r>
            <a:r>
              <a:rPr lang="en-GB" i="1" dirty="0"/>
              <a:t>energy</a:t>
            </a:r>
            <a:r>
              <a:rPr lang="en-GB" i="0" dirty="0"/>
              <a:t> situation which is the link between the conflict and the financial markets, and I’m not sure the US fully appreciated the extent to which Iran could move the needle on the global economy by disrupting oil flows around the world when it made those first strikes.</a:t>
            </a:r>
          </a:p>
          <a:p>
            <a:endParaRPr lang="en-GB" i="0" dirty="0"/>
          </a:p>
          <a:p>
            <a:r>
              <a:rPr lang="en-GB" i="0" dirty="0"/>
              <a:t>And it’s largely because of that energy pressure (and its impact on inflation) that the US pushed for a ceasefire with Iran, though that initial ceasefire was short lived as Israel continued to bomb Lebanon, and talks originally ended without a diplomatic solution.</a:t>
            </a:r>
          </a:p>
          <a:p>
            <a:endParaRPr lang="en-GB" i="0" dirty="0"/>
          </a:p>
          <a:p>
            <a:r>
              <a:rPr lang="en-GB" i="0" dirty="0"/>
              <a:t>Then of course we got to a point where the US was then blockading Iranian ports, and saying that it’s directly facilitating traffic through the Strait.</a:t>
            </a:r>
          </a:p>
          <a:p>
            <a:endParaRPr lang="en-GB" i="0" dirty="0"/>
          </a:p>
          <a:p>
            <a:r>
              <a:rPr lang="en-GB" i="0" dirty="0"/>
              <a:t>The Strait appeared to be open once more – certainly the markets thought so, but then Iranians said yesterday that they have ‘no plans’ for new talks after the US seized one of their cargo ships.</a:t>
            </a:r>
          </a:p>
          <a:p>
            <a:endParaRPr lang="en-GB" i="0" dirty="0"/>
          </a:p>
          <a:p>
            <a:endParaRPr lang="en-GB" dirty="0"/>
          </a:p>
        </p:txBody>
      </p:sp>
      <p:sp>
        <p:nvSpPr>
          <p:cNvPr id="4" name="Slide Number Placeholder 3">
            <a:extLst>
              <a:ext uri="{FF2B5EF4-FFF2-40B4-BE49-F238E27FC236}">
                <a16:creationId xmlns:a16="http://schemas.microsoft.com/office/drawing/2014/main" id="{BA5A803D-F8A1-6ACC-068B-28C75790D5AE}"/>
              </a:ext>
            </a:extLst>
          </p:cNvPr>
          <p:cNvSpPr>
            <a:spLocks noGrp="1"/>
          </p:cNvSpPr>
          <p:nvPr>
            <p:ph type="sldNum" sz="quarter" idx="5"/>
          </p:nvPr>
        </p:nvSpPr>
        <p:spPr/>
        <p:txBody>
          <a:bodyPr/>
          <a:lstStyle/>
          <a:p>
            <a:fld id="{DF7FC22E-A2F5-44F4-83FB-01DFF06FB5EB}" type="slidenum">
              <a:rPr lang="en-GB" smtClean="0"/>
              <a:t>14</a:t>
            </a:fld>
            <a:endParaRPr lang="en-GB"/>
          </a:p>
        </p:txBody>
      </p:sp>
    </p:spTree>
    <p:extLst>
      <p:ext uri="{BB962C8B-B14F-4D97-AF65-F5344CB8AC3E}">
        <p14:creationId xmlns:p14="http://schemas.microsoft.com/office/powerpoint/2010/main" val="780407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2C1AA-F505-86CD-6F1B-998AC38DFA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069A3A-855D-B6E4-22AF-E9566D448759}"/>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62BB9C5-51BF-6AEA-7562-127342DF2CAE}"/>
              </a:ext>
            </a:extLst>
          </p:cNvPr>
          <p:cNvSpPr>
            <a:spLocks noGrp="1"/>
          </p:cNvSpPr>
          <p:nvPr>
            <p:ph type="body" idx="1"/>
          </p:nvPr>
        </p:nvSpPr>
        <p:spPr/>
        <p:txBody>
          <a:bodyPr/>
          <a:lstStyle/>
          <a:p>
            <a:r>
              <a:rPr lang="en-GB" dirty="0"/>
              <a:t>So how did the markets react to all this?</a:t>
            </a:r>
          </a:p>
          <a:p>
            <a:endParaRPr lang="en-GB" dirty="0"/>
          </a:p>
          <a:p>
            <a:r>
              <a:rPr lang="en-GB" dirty="0"/>
              <a:t>Well, a few obvious things happened, the first of which is that energy prices rose sharply once Iran cut the supply of oil production through the Strait of Hormuz.</a:t>
            </a:r>
          </a:p>
          <a:p>
            <a:endParaRPr lang="en-GB" dirty="0"/>
          </a:p>
          <a:p>
            <a:r>
              <a:rPr lang="en-GB" dirty="0"/>
              <a:t>On the left we have a graph of the price of a barrel of crude oil in US dollars since 25</a:t>
            </a:r>
            <a:r>
              <a:rPr lang="en-GB" baseline="30000" dirty="0"/>
              <a:t>th</a:t>
            </a:r>
            <a:r>
              <a:rPr lang="en-GB" dirty="0"/>
              <a:t> February, and I think what’s key about this chart is the size of the </a:t>
            </a:r>
            <a:r>
              <a:rPr lang="en-GB" i="1" dirty="0"/>
              <a:t>immediate</a:t>
            </a:r>
            <a:r>
              <a:rPr lang="en-GB" dirty="0"/>
              <a:t> price movements as the market reacts to the latest news. Although it might feel one step removed from the life of a retail investor, this chart </a:t>
            </a:r>
            <a:r>
              <a:rPr lang="en-GB" i="1" dirty="0"/>
              <a:t>is </a:t>
            </a:r>
            <a:r>
              <a:rPr lang="en-GB" dirty="0"/>
              <a:t>important because oil prices ultimately impact lots of variables that impact returns, including inflation, interest rates, and corporate earnings. Put simply, the longer a barrel of oil remains over $100, the more pressure central banks are under to raise their interest rates.</a:t>
            </a:r>
          </a:p>
          <a:p>
            <a:endParaRPr lang="en-GB" dirty="0"/>
          </a:p>
          <a:p>
            <a:r>
              <a:rPr lang="en-GB" dirty="0"/>
              <a:t>I’ve also included a chart on the right there to show how data which </a:t>
            </a:r>
            <a:r>
              <a:rPr lang="en-GB" i="1" dirty="0"/>
              <a:t>suggests</a:t>
            </a:r>
            <a:r>
              <a:rPr lang="en-GB" dirty="0"/>
              <a:t> (though nothing has been proven) that some market participants might be trading on insider knowledge. As you can see, the volume of oil futures spiked about fifteen minutes before Trump posted on social media on 23</a:t>
            </a:r>
            <a:r>
              <a:rPr lang="en-GB" baseline="30000" dirty="0"/>
              <a:t>rd</a:t>
            </a:r>
            <a:r>
              <a:rPr lang="en-GB" dirty="0"/>
              <a:t> March to say that the US would postpone strikes against Iranian energy infrastructure. This data suggests that the oil market might be being manipulated to a degree (some of you might say that that’s obvious), which incentivises and therefore increases volatility. </a:t>
            </a:r>
          </a:p>
          <a:p>
            <a:endParaRPr lang="en-GB" dirty="0"/>
          </a:p>
          <a:p>
            <a:endParaRPr lang="en-GB" dirty="0"/>
          </a:p>
        </p:txBody>
      </p:sp>
      <p:sp>
        <p:nvSpPr>
          <p:cNvPr id="4" name="Slide Number Placeholder 3">
            <a:extLst>
              <a:ext uri="{FF2B5EF4-FFF2-40B4-BE49-F238E27FC236}">
                <a16:creationId xmlns:a16="http://schemas.microsoft.com/office/drawing/2014/main" id="{D1B51CAE-706E-0270-042F-CB99CCF1EF76}"/>
              </a:ext>
            </a:extLst>
          </p:cNvPr>
          <p:cNvSpPr>
            <a:spLocks noGrp="1"/>
          </p:cNvSpPr>
          <p:nvPr>
            <p:ph type="sldNum" sz="quarter" idx="5"/>
          </p:nvPr>
        </p:nvSpPr>
        <p:spPr/>
        <p:txBody>
          <a:bodyPr/>
          <a:lstStyle/>
          <a:p>
            <a:fld id="{DF7FC22E-A2F5-44F4-83FB-01DFF06FB5EB}" type="slidenum">
              <a:rPr lang="en-GB" smtClean="0"/>
              <a:t>15</a:t>
            </a:fld>
            <a:endParaRPr lang="en-GB"/>
          </a:p>
        </p:txBody>
      </p:sp>
    </p:spTree>
    <p:extLst>
      <p:ext uri="{BB962C8B-B14F-4D97-AF65-F5344CB8AC3E}">
        <p14:creationId xmlns:p14="http://schemas.microsoft.com/office/powerpoint/2010/main" val="17117668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4434A-9D2B-E114-A255-A9C3675E1B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0FA7F4-3606-E4D9-1B57-C70E4F7C65C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F34432FA-24DB-6908-816C-CBE0752F3E6A}"/>
              </a:ext>
            </a:extLst>
          </p:cNvPr>
          <p:cNvSpPr>
            <a:spLocks noGrp="1"/>
          </p:cNvSpPr>
          <p:nvPr>
            <p:ph type="body" idx="1"/>
          </p:nvPr>
        </p:nvSpPr>
        <p:spPr/>
        <p:txBody>
          <a:bodyPr/>
          <a:lstStyle/>
          <a:p>
            <a:r>
              <a:rPr lang="en-GB" dirty="0"/>
              <a:t>One of the secondary impacts of that energy shock is the increase in volatility in the stock market, which of course hits a little closer to home for retail investors.</a:t>
            </a:r>
          </a:p>
          <a:p>
            <a:endParaRPr lang="en-GB" dirty="0"/>
          </a:p>
          <a:p>
            <a:r>
              <a:rPr lang="en-GB" dirty="0"/>
              <a:t>This is a graph of the VIX, which technically is a measure of </a:t>
            </a:r>
            <a:r>
              <a:rPr lang="en-GB" i="1" dirty="0"/>
              <a:t>expected</a:t>
            </a:r>
            <a:r>
              <a:rPr lang="en-GB" i="0" dirty="0"/>
              <a:t> volatility in the US equity markets over the next 30 days, but which is used widely as a proxy for investor nervousness, which earned it the nickname ‘the fear index’. It rose 72% throughout the month of March, hitting highs of about 31. On the VIX, that’s pretty severe territory, indicating high volatility and quite considerable market turbulence.</a:t>
            </a:r>
            <a:endParaRPr lang="en-GB" dirty="0"/>
          </a:p>
        </p:txBody>
      </p:sp>
      <p:sp>
        <p:nvSpPr>
          <p:cNvPr id="4" name="Slide Number Placeholder 3">
            <a:extLst>
              <a:ext uri="{FF2B5EF4-FFF2-40B4-BE49-F238E27FC236}">
                <a16:creationId xmlns:a16="http://schemas.microsoft.com/office/drawing/2014/main" id="{96596869-6CBB-C236-6E2B-0553DA0A7575}"/>
              </a:ext>
            </a:extLst>
          </p:cNvPr>
          <p:cNvSpPr>
            <a:spLocks noGrp="1"/>
          </p:cNvSpPr>
          <p:nvPr>
            <p:ph type="sldNum" sz="quarter" idx="5"/>
          </p:nvPr>
        </p:nvSpPr>
        <p:spPr/>
        <p:txBody>
          <a:bodyPr/>
          <a:lstStyle/>
          <a:p>
            <a:fld id="{DF7FC22E-A2F5-44F4-83FB-01DFF06FB5EB}" type="slidenum">
              <a:rPr lang="en-GB" smtClean="0"/>
              <a:t>16</a:t>
            </a:fld>
            <a:endParaRPr lang="en-GB"/>
          </a:p>
        </p:txBody>
      </p:sp>
    </p:spTree>
    <p:extLst>
      <p:ext uri="{BB962C8B-B14F-4D97-AF65-F5344CB8AC3E}">
        <p14:creationId xmlns:p14="http://schemas.microsoft.com/office/powerpoint/2010/main" val="4262067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8795C-E704-93C8-920E-93D9024D90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0E85BE-ABCF-3F9B-943F-6D08E0CF6ED4}"/>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05D447F7-E76C-32BB-9F50-26F008DDDDE6}"/>
              </a:ext>
            </a:extLst>
          </p:cNvPr>
          <p:cNvSpPr>
            <a:spLocks noGrp="1"/>
          </p:cNvSpPr>
          <p:nvPr>
            <p:ph type="body" idx="1"/>
          </p:nvPr>
        </p:nvSpPr>
        <p:spPr/>
        <p:txBody>
          <a:bodyPr/>
          <a:lstStyle/>
          <a:p>
            <a:r>
              <a:rPr lang="en-GB" b="0" dirty="0"/>
              <a:t>And one of the key points that I think it’s important to highlight is the sheer uncertainty surrounding the duration and significance of the conflict, and the impact of that uncertainty on the markets.</a:t>
            </a:r>
          </a:p>
          <a:p>
            <a:endParaRPr lang="en-GB" b="0" dirty="0"/>
          </a:p>
          <a:p>
            <a:r>
              <a:rPr lang="en-GB" b="0" dirty="0"/>
              <a:t>The markets have actually been more resilient than many analysts thought they would be, which is a really interesting case study in what </a:t>
            </a:r>
            <a:r>
              <a:rPr lang="en-GB" b="0" dirty="0" err="1"/>
              <a:t>ebi</a:t>
            </a:r>
            <a:r>
              <a:rPr lang="en-GB" b="0" dirty="0"/>
              <a:t> has always said – that it’s time </a:t>
            </a:r>
            <a:r>
              <a:rPr lang="en-GB" b="0" i="1" dirty="0"/>
              <a:t>in</a:t>
            </a:r>
            <a:r>
              <a:rPr lang="en-GB" b="0" i="0" dirty="0"/>
              <a:t> the markets, and not </a:t>
            </a:r>
            <a:r>
              <a:rPr lang="en-GB" b="0" i="1" dirty="0"/>
              <a:t>timing </a:t>
            </a:r>
            <a:r>
              <a:rPr lang="en-GB" b="0" i="0" dirty="0"/>
              <a:t>the markets, that really generates long term returns. Therefore, </a:t>
            </a:r>
            <a:r>
              <a:rPr lang="en-GB" b="0" i="0" dirty="0" err="1"/>
              <a:t>ebi’s</a:t>
            </a:r>
            <a:r>
              <a:rPr lang="en-GB" b="0" i="0" dirty="0"/>
              <a:t> stance remains what it always has been – try to phase out the noise and the news. Remember the power of diversification – certain regions and sectors may end up being more significantly impacted by the conflict, but as long as investors employ sufficient diversification, they can avoid making bets which turn out to degrade long term wealth.</a:t>
            </a:r>
          </a:p>
          <a:p>
            <a:endParaRPr lang="en-GB" b="0" i="0" dirty="0"/>
          </a:p>
          <a:p>
            <a:r>
              <a:rPr lang="en-GB" b="0" i="0" dirty="0"/>
              <a:t>Secondly, I’ve included some </a:t>
            </a:r>
            <a:r>
              <a:rPr lang="en-GB" b="0" i="1" dirty="0"/>
              <a:t>potential</a:t>
            </a:r>
            <a:r>
              <a:rPr lang="en-GB" b="0" i="0" dirty="0"/>
              <a:t> second order consequences of what we’re seeing:</a:t>
            </a:r>
          </a:p>
          <a:p>
            <a:endParaRPr lang="en-GB" b="0" i="0" dirty="0"/>
          </a:p>
          <a:p>
            <a:r>
              <a:rPr lang="en-GB" b="1" i="0" dirty="0"/>
              <a:t>Renewable energy: </a:t>
            </a:r>
            <a:r>
              <a:rPr lang="en-GB" b="0" i="0" dirty="0"/>
              <a:t>As most of you will know, ebi is very much not in the business of making predictions, but we have been thinking about some of the unintended consequences which may emerge over time, the first of which is the potential growth in renewable energy – remember that sustainable energy such as solar, wind etc reduces international dependency on foreign fossil fuels, and gives nations more options to determine their own energy future. Contrary to popular belief, China is actually the green capital of the world, and regions like Europe and the UK might be forced to speed up the adoption of renewable energy as fossil fuel prices bite. Obviously, that’ll be a long-term trend, but it might be kickstarted by the short-term consequences of the war.</a:t>
            </a:r>
          </a:p>
          <a:p>
            <a:endParaRPr lang="en-GB" b="0" i="0" dirty="0"/>
          </a:p>
          <a:p>
            <a:r>
              <a:rPr lang="en-GB" b="1" i="0" dirty="0"/>
              <a:t>The impact on airlines:</a:t>
            </a:r>
            <a:r>
              <a:rPr lang="en-GB" b="0" i="0" dirty="0"/>
              <a:t> What with Ukrainian, Russian and now Iranian airspace shut down for many international airlines, flightpaths for passenger and cargo fights are severely restricted and congestion is increasing. This in itself is an inflationary pressure, because as the supply of flights decreases relative to demand, prices for travel and cargo from East to West (and vice versa) are likely to increase. </a:t>
            </a:r>
          </a:p>
          <a:p>
            <a:endParaRPr lang="en-GB" b="0" i="0" dirty="0"/>
          </a:p>
          <a:p>
            <a:r>
              <a:rPr lang="en-GB" b="0" i="0" dirty="0"/>
              <a:t>and finally:</a:t>
            </a:r>
          </a:p>
          <a:p>
            <a:endParaRPr lang="en-GB" b="0" i="0" dirty="0"/>
          </a:p>
          <a:p>
            <a:r>
              <a:rPr lang="en-GB" b="1" i="0" dirty="0"/>
              <a:t>Liquidity stress in private markets:</a:t>
            </a:r>
            <a:r>
              <a:rPr lang="en-GB" b="0" i="0" dirty="0"/>
              <a:t> As I mentioned briefly earlier, private markets have experienced difficulty in recent months with liquidity constraints. I don’t think it would be beneficial to go into the specifics of that right now, but if public markets do dip significantly, this might increase the stress on private credit fund liquidity, exacerbating the issues that have arisen in recent months in that space. </a:t>
            </a:r>
          </a:p>
          <a:p>
            <a:endParaRPr lang="en-GB" b="0" i="0" dirty="0"/>
          </a:p>
          <a:p>
            <a:endParaRPr lang="en-GB" b="0" i="0" dirty="0"/>
          </a:p>
          <a:p>
            <a:endParaRPr lang="en-GB" b="0" i="0" dirty="0"/>
          </a:p>
          <a:p>
            <a:endParaRPr lang="en-GB" b="0" dirty="0"/>
          </a:p>
        </p:txBody>
      </p:sp>
      <p:sp>
        <p:nvSpPr>
          <p:cNvPr id="4" name="Slide Number Placeholder 3">
            <a:extLst>
              <a:ext uri="{FF2B5EF4-FFF2-40B4-BE49-F238E27FC236}">
                <a16:creationId xmlns:a16="http://schemas.microsoft.com/office/drawing/2014/main" id="{A7F85977-B12F-8E81-3598-B1C860FDF5AC}"/>
              </a:ext>
            </a:extLst>
          </p:cNvPr>
          <p:cNvSpPr>
            <a:spLocks noGrp="1"/>
          </p:cNvSpPr>
          <p:nvPr>
            <p:ph type="sldNum" sz="quarter" idx="5"/>
          </p:nvPr>
        </p:nvSpPr>
        <p:spPr/>
        <p:txBody>
          <a:bodyPr/>
          <a:lstStyle/>
          <a:p>
            <a:fld id="{DF7FC22E-A2F5-44F4-83FB-01DFF06FB5EB}" type="slidenum">
              <a:rPr lang="en-GB" smtClean="0"/>
              <a:t>17</a:t>
            </a:fld>
            <a:endParaRPr lang="en-GB"/>
          </a:p>
        </p:txBody>
      </p:sp>
    </p:spTree>
    <p:extLst>
      <p:ext uri="{BB962C8B-B14F-4D97-AF65-F5344CB8AC3E}">
        <p14:creationId xmlns:p14="http://schemas.microsoft.com/office/powerpoint/2010/main" val="41480373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B835E-FA2E-69FF-230E-3E7AB4BB0A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2E79AA-7F68-A6A0-56E2-80C283B533A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3B8C5B5-6924-C26F-C90B-3BEC56A6AC5D}"/>
              </a:ext>
            </a:extLst>
          </p:cNvPr>
          <p:cNvSpPr>
            <a:spLocks noGrp="1"/>
          </p:cNvSpPr>
          <p:nvPr>
            <p:ph type="body" idx="1"/>
          </p:nvPr>
        </p:nvSpPr>
        <p:spPr/>
        <p:txBody>
          <a:bodyPr/>
          <a:lstStyle/>
          <a:p>
            <a:r>
              <a:rPr lang="en-GB" sz="1200" b="1" kern="1200" dirty="0">
                <a:solidFill>
                  <a:schemeClr val="tx1"/>
                </a:solidFill>
                <a:effectLst/>
                <a:latin typeface="+mn-lt"/>
                <a:ea typeface="+mn-ea"/>
                <a:cs typeface="+mn-cs"/>
              </a:rPr>
              <a:t>Question 1: Based on the current circumstances in the Middle East, what do you think are the specific risks that face the UK and British investors over the coming months?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i="1" kern="1200" dirty="0">
                <a:solidFill>
                  <a:schemeClr val="tx1"/>
                </a:solidFill>
                <a:effectLst/>
                <a:latin typeface="+mn-lt"/>
                <a:ea typeface="+mn-ea"/>
                <a:cs typeface="+mn-cs"/>
              </a:rPr>
              <a:t>As most of you will already know, ebi’s portfolios only allocate to the UK in line with its relative size to the global market. Right now, for Earth and World that means less than 3%, for Core and Core ESG it’s a little higher, but still less than 4%. What this means for investors in those portfolios is that they don’t have to be specifically concerned with the direct implications of the crisis for the UK.</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When we in the investment team are creating comparison reports on ebi’s portfolios vs those from other providers we’re struck by how often those portfolios do have a UK bias. This tends to strike us as quite an ‘old fashioned’ way of approaching portfolio construction - certainly it was a more common strategy a few decades ago, since which modern portfolio theory has evolved. That being said, we understand that some people prefer to invest that way, and so for those investors who do seek more exposure to the UK, ebi does have a UK Bias version of the Earth portfolio, in which the UK currently makes up about 38% of the total allocation.</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In terms of the actual implications for the UK on the crisis, I think there are two key points which compound to make it quite a tricky situation for the UK. The first is our energy importer status. The UK is a net oil importer despite our access to North Sea oil, most of that is for travel requirements – cars, trains, jet fuel etc. Put simply, we need to keep buying oil, so we’re highly exposed to its price. Whether the UK government takes steps in the next few weeks to lesson oil consumption remains to be seen.</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And the second issue is our fiscal position. UK debt is currently at around 94% GDP, so we’re big borrowers. This means that because we’re dependent on the international supply of oil, when costs for that supply rise (which they have done throughout the past few weeks) the government may well have to increase its borrowing to fund that cost, which can obviously have lots of unwanted knock-on consequences, like spooking the debt markets and raising borrowing costs.</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So all in all, not a fantastic position for the UK, but also not entirely dissimilar to that of many western developed nations. The good news for ebi is that because we don’t make tactical adjustments based on the news, we don’t have to be up all night wondering whether we made the right call or not, for which we’re very grateful!</a:t>
            </a:r>
            <a:endParaRPr lang="en-GB" sz="1200" kern="1200" dirty="0">
              <a:solidFill>
                <a:schemeClr val="tx1"/>
              </a:solidFill>
              <a:effectLst/>
              <a:latin typeface="+mn-lt"/>
              <a:ea typeface="+mn-ea"/>
              <a:cs typeface="+mn-cs"/>
            </a:endParaRPr>
          </a:p>
          <a:p>
            <a:endParaRPr lang="en-US" dirty="0"/>
          </a:p>
          <a:p>
            <a:endParaRPr lang="en-GB" dirty="0"/>
          </a:p>
        </p:txBody>
      </p:sp>
      <p:sp>
        <p:nvSpPr>
          <p:cNvPr id="4" name="Slide Number Placeholder 3">
            <a:extLst>
              <a:ext uri="{FF2B5EF4-FFF2-40B4-BE49-F238E27FC236}">
                <a16:creationId xmlns:a16="http://schemas.microsoft.com/office/drawing/2014/main" id="{0378ECFE-4C4F-9C4F-B0D0-23FE81E5D889}"/>
              </a:ext>
            </a:extLst>
          </p:cNvPr>
          <p:cNvSpPr>
            <a:spLocks noGrp="1"/>
          </p:cNvSpPr>
          <p:nvPr>
            <p:ph type="sldNum" sz="quarter" idx="5"/>
          </p:nvPr>
        </p:nvSpPr>
        <p:spPr/>
        <p:txBody>
          <a:bodyPr/>
          <a:lstStyle/>
          <a:p>
            <a:fld id="{DF7FC22E-A2F5-44F4-83FB-01DFF06FB5EB}" type="slidenum">
              <a:rPr lang="en-GB" smtClean="0"/>
              <a:t>18</a:t>
            </a:fld>
            <a:endParaRPr lang="en-GB"/>
          </a:p>
        </p:txBody>
      </p:sp>
    </p:spTree>
    <p:extLst>
      <p:ext uri="{BB962C8B-B14F-4D97-AF65-F5344CB8AC3E}">
        <p14:creationId xmlns:p14="http://schemas.microsoft.com/office/powerpoint/2010/main" val="31851949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CE38B-8B6F-B7D5-82C0-BD4D228671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B4F903-D9BB-C9AB-6A0D-C3CEA37CA44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5D819602-0319-D218-35CD-59B5F3A7D4FE}"/>
              </a:ext>
            </a:extLst>
          </p:cNvPr>
          <p:cNvSpPr>
            <a:spLocks noGrp="1"/>
          </p:cNvSpPr>
          <p:nvPr>
            <p:ph type="body" idx="1"/>
          </p:nvPr>
        </p:nvSpPr>
        <p:spPr/>
        <p:txBody>
          <a:bodyPr/>
          <a:lstStyle/>
          <a:p>
            <a:r>
              <a:rPr lang="en-GB" dirty="0"/>
              <a:t>So that’s the wide-angle macro picture.</a:t>
            </a:r>
          </a:p>
          <a:p>
            <a:endParaRPr lang="en-GB" dirty="0"/>
          </a:p>
          <a:p>
            <a:r>
              <a:rPr lang="en-GB" dirty="0"/>
              <a:t>Let’s take a look now at how ebi’s portfolios have behaved during that time.</a:t>
            </a:r>
          </a:p>
          <a:p>
            <a:endParaRPr lang="en-GB" dirty="0"/>
          </a:p>
          <a:p>
            <a:r>
              <a:rPr lang="en-GB" dirty="0"/>
              <a:t>You’ll notice that throughout this section I’ll focus on ebi’s main four portfolios – that is, Earth, World, Core and Core ESG. The only reason for that is that the vast majority of investor assets are invested in one of those four portfolios. If anyone would like a more detailed breakdown of the performance for our darker green solutions like SRI or Impact, or any of our other portfolios, please email enquiries@ebi.co.uk and we’ll be happy to provide that. </a:t>
            </a:r>
          </a:p>
        </p:txBody>
      </p:sp>
      <p:sp>
        <p:nvSpPr>
          <p:cNvPr id="4" name="Slide Number Placeholder 3">
            <a:extLst>
              <a:ext uri="{FF2B5EF4-FFF2-40B4-BE49-F238E27FC236}">
                <a16:creationId xmlns:a16="http://schemas.microsoft.com/office/drawing/2014/main" id="{11C2E8E1-661B-273F-BF77-CC21CEC7B30B}"/>
              </a:ext>
            </a:extLst>
          </p:cNvPr>
          <p:cNvSpPr>
            <a:spLocks noGrp="1"/>
          </p:cNvSpPr>
          <p:nvPr>
            <p:ph type="sldNum" sz="quarter" idx="5"/>
          </p:nvPr>
        </p:nvSpPr>
        <p:spPr/>
        <p:txBody>
          <a:bodyPr/>
          <a:lstStyle/>
          <a:p>
            <a:fld id="{DF7FC22E-A2F5-44F4-83FB-01DFF06FB5EB}" type="slidenum">
              <a:rPr lang="en-GB" smtClean="0"/>
              <a:t>19</a:t>
            </a:fld>
            <a:endParaRPr lang="en-GB"/>
          </a:p>
        </p:txBody>
      </p:sp>
    </p:spTree>
    <p:extLst>
      <p:ext uri="{BB962C8B-B14F-4D97-AF65-F5344CB8AC3E}">
        <p14:creationId xmlns:p14="http://schemas.microsoft.com/office/powerpoint/2010/main" val="2942008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7FC22E-A2F5-44F4-83FB-01DFF06FB5EB}" type="slidenum">
              <a:rPr lang="en-GB" smtClean="0"/>
              <a:t>2</a:t>
            </a:fld>
            <a:endParaRPr lang="en-GB"/>
          </a:p>
        </p:txBody>
      </p:sp>
    </p:spTree>
    <p:extLst>
      <p:ext uri="{BB962C8B-B14F-4D97-AF65-F5344CB8AC3E}">
        <p14:creationId xmlns:p14="http://schemas.microsoft.com/office/powerpoint/2010/main" val="38204156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AA0E6-9919-04F4-D734-B7EB2D2A56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36EF08-B5A2-2DE3-29F6-45C3D95CB4C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C032FD2-6F59-399F-13C7-4DDEE093F126}"/>
              </a:ext>
            </a:extLst>
          </p:cNvPr>
          <p:cNvSpPr>
            <a:spLocks noGrp="1"/>
          </p:cNvSpPr>
          <p:nvPr>
            <p:ph type="body" idx="1"/>
          </p:nvPr>
        </p:nvSpPr>
        <p:spPr/>
        <p:txBody>
          <a:bodyPr/>
          <a:lstStyle/>
          <a:p>
            <a:r>
              <a:rPr lang="en-GB" dirty="0"/>
              <a:t>Let’s focus on our equity portfolios first.</a:t>
            </a:r>
          </a:p>
          <a:p>
            <a:endParaRPr lang="en-GB" dirty="0"/>
          </a:p>
          <a:p>
            <a:r>
              <a:rPr lang="en-GB" dirty="0"/>
              <a:t>Remember that all ebi’s portfolios contain varying proportions of stocks and bonds, but ultimately they’re all combinations of the ‘zero version’ of the portfolio, that is – with 0% equities and 100% bonds, and the ‘100 version’, which contain 100% equities and 0% bonds. What we’re looking at on this slide then is the versions of the portfolios which contain only the equity component.</a:t>
            </a:r>
          </a:p>
          <a:p>
            <a:endParaRPr lang="en-GB" dirty="0"/>
          </a:p>
          <a:p>
            <a:r>
              <a:rPr lang="en-GB" dirty="0"/>
              <a:t>The first thing I’d like to point out is how closely Core 100 (which is the navy-blue line) is mirroring the Morningstar Global Markets, and therefore doing exactly what we’d expect it to do. Remember that Core is all about reflecting the global markets for as little cost as possible, so during times when the equity market dips, we’d expect to see similar behaviour in Core, and indeed that’s exactly what happened this quarter, with Core dipping by 2.5% overall.</a:t>
            </a:r>
          </a:p>
          <a:p>
            <a:endParaRPr lang="en-GB" dirty="0"/>
          </a:p>
          <a:p>
            <a:r>
              <a:rPr lang="en-GB" dirty="0"/>
              <a:t>Core ESG too is doing that we’d expect – it also reflects the global markets but with additional ESG considerations included into the asset allocation, which causes a little bit more tracking difference between the global markets and Core ESG. Core ESG ended up about 3.2% down for the quarter. Though, I should also point out, that both Core and Core ESG have benefitted largely from the rip in the markets in recent times, so Core 100 is still up 18.6% over one year to the end of March, and Core ESG is up 15.5% over the same period, so it’s really important during times like these to zoom out, take a step back and look at the bigger picture. </a:t>
            </a:r>
          </a:p>
          <a:p>
            <a:endParaRPr lang="en-GB" dirty="0"/>
          </a:p>
          <a:p>
            <a:r>
              <a:rPr lang="en-GB" dirty="0"/>
              <a:t>The other thing that I think is key on this graph is the behaviour of the factor portfolios. You’ll see Earth and World both outperformed the Morningstar Global Markets. Why is that? Well, remember that their key feature is the inclusion of certain market factors – quality, momentum, value, small cap and minimum volatility. I won’t say too much on factors here because I’m going to talk about them in a few minutes’ time, but for now I’ll just say that specific factors have really benefitted Earth and World during the turbulence over the last few weeks.</a:t>
            </a:r>
          </a:p>
          <a:p>
            <a:endParaRPr lang="en-GB" dirty="0"/>
          </a:p>
          <a:p>
            <a:r>
              <a:rPr lang="en-GB" dirty="0"/>
              <a:t>One final thing here – you’ll notice that World outperformed Earth, there’s a number of things going on here, but primarily that’s down to the role of energy prices and how they boost stock valuations for energy companies, more of which are included in World than Earth because of Earth’s ESG considerations. </a:t>
            </a:r>
          </a:p>
        </p:txBody>
      </p:sp>
      <p:sp>
        <p:nvSpPr>
          <p:cNvPr id="4" name="Slide Number Placeholder 3">
            <a:extLst>
              <a:ext uri="{FF2B5EF4-FFF2-40B4-BE49-F238E27FC236}">
                <a16:creationId xmlns:a16="http://schemas.microsoft.com/office/drawing/2014/main" id="{2484F0B1-ECB1-8F96-625A-4D64FCADD2E2}"/>
              </a:ext>
            </a:extLst>
          </p:cNvPr>
          <p:cNvSpPr>
            <a:spLocks noGrp="1"/>
          </p:cNvSpPr>
          <p:nvPr>
            <p:ph type="sldNum" sz="quarter" idx="5"/>
          </p:nvPr>
        </p:nvSpPr>
        <p:spPr/>
        <p:txBody>
          <a:bodyPr/>
          <a:lstStyle/>
          <a:p>
            <a:fld id="{DF7FC22E-A2F5-44F4-83FB-01DFF06FB5EB}" type="slidenum">
              <a:rPr lang="en-GB" smtClean="0"/>
              <a:t>20</a:t>
            </a:fld>
            <a:endParaRPr lang="en-GB"/>
          </a:p>
        </p:txBody>
      </p:sp>
    </p:spTree>
    <p:extLst>
      <p:ext uri="{BB962C8B-B14F-4D97-AF65-F5344CB8AC3E}">
        <p14:creationId xmlns:p14="http://schemas.microsoft.com/office/powerpoint/2010/main" val="38265470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A2BBC-FA06-F0CE-29CC-6F82A3F13E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9FD4AA-F428-9E58-CB4D-B0D2CE599810}"/>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DA55667-2C75-063D-39CA-077D508581F6}"/>
              </a:ext>
            </a:extLst>
          </p:cNvPr>
          <p:cNvSpPr>
            <a:spLocks noGrp="1"/>
          </p:cNvSpPr>
          <p:nvPr>
            <p:ph type="body" idx="1"/>
          </p:nvPr>
        </p:nvSpPr>
        <p:spPr/>
        <p:txBody>
          <a:bodyPr/>
          <a:lstStyle/>
          <a:p>
            <a:r>
              <a:rPr lang="en-GB" dirty="0"/>
              <a:t>On the bond side, a 0.1% positive return for Earth and a dip of 0.1% for World, though both did achieve higher returns than the Bloomberg Global Aggregate bond index, which is a representation of the investment grade global bond market.</a:t>
            </a:r>
          </a:p>
          <a:p>
            <a:endParaRPr lang="en-GB" dirty="0"/>
          </a:p>
          <a:p>
            <a:r>
              <a:rPr lang="en-GB" dirty="0"/>
              <a:t>You’ll notice that there are only three lines on this chart, that’s not an error, that’s because the Core portfolio shares its bond allocation with World, and Core ESG shares its with Earth, so the return is the same barring some extremely marginal discrepancies caused by portfolio drifts.</a:t>
            </a:r>
          </a:p>
          <a:p>
            <a:endParaRPr lang="en-GB" dirty="0"/>
          </a:p>
          <a:p>
            <a:r>
              <a:rPr lang="en-GB" dirty="0"/>
              <a:t>So again, the bond allocation doing what we’d expect it to do here, and softening the dip in the equity markets, but also facing some headwinds what with higher interest rate expectations.</a:t>
            </a:r>
          </a:p>
          <a:p>
            <a:endParaRPr lang="en-GB" dirty="0"/>
          </a:p>
          <a:p>
            <a:r>
              <a:rPr lang="en-GB" dirty="0"/>
              <a:t>Crucially, ebi’s bond allocation is strategically positioned at 65% shorter duration bonds, which means that ebi’s bond portfolios are </a:t>
            </a:r>
            <a:r>
              <a:rPr lang="en-GB" i="1" dirty="0"/>
              <a:t>less </a:t>
            </a:r>
            <a:r>
              <a:rPr lang="en-GB" i="0" dirty="0"/>
              <a:t>sensitive to interest rate fluctuations, so </a:t>
            </a:r>
            <a:r>
              <a:rPr lang="en-GB" i="1" dirty="0"/>
              <a:t>if</a:t>
            </a:r>
            <a:r>
              <a:rPr lang="en-GB" i="0" dirty="0"/>
              <a:t> central banks are forced to raise interest rates over the coming months, we’d expect ebi’s portfolios to be less adversely impacted than a standard duration global bond portfolio. </a:t>
            </a:r>
            <a:endParaRPr lang="en-GB" i="1" dirty="0"/>
          </a:p>
        </p:txBody>
      </p:sp>
      <p:sp>
        <p:nvSpPr>
          <p:cNvPr id="4" name="Slide Number Placeholder 3">
            <a:extLst>
              <a:ext uri="{FF2B5EF4-FFF2-40B4-BE49-F238E27FC236}">
                <a16:creationId xmlns:a16="http://schemas.microsoft.com/office/drawing/2014/main" id="{B2E18D25-653B-B1DB-ADFE-C02D07D288B4}"/>
              </a:ext>
            </a:extLst>
          </p:cNvPr>
          <p:cNvSpPr>
            <a:spLocks noGrp="1"/>
          </p:cNvSpPr>
          <p:nvPr>
            <p:ph type="sldNum" sz="quarter" idx="5"/>
          </p:nvPr>
        </p:nvSpPr>
        <p:spPr/>
        <p:txBody>
          <a:bodyPr/>
          <a:lstStyle/>
          <a:p>
            <a:fld id="{DF7FC22E-A2F5-44F4-83FB-01DFF06FB5EB}" type="slidenum">
              <a:rPr lang="en-GB" smtClean="0"/>
              <a:t>21</a:t>
            </a:fld>
            <a:endParaRPr lang="en-GB"/>
          </a:p>
        </p:txBody>
      </p:sp>
    </p:spTree>
    <p:extLst>
      <p:ext uri="{BB962C8B-B14F-4D97-AF65-F5344CB8AC3E}">
        <p14:creationId xmlns:p14="http://schemas.microsoft.com/office/powerpoint/2010/main" val="9120140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55865-D552-6ECA-651C-40EFA92FEE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0FB9F1-5B5D-1FD1-858B-510FD4FE9A94}"/>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599D642B-E0CA-8E9F-FA02-C9BAC7E29344}"/>
              </a:ext>
            </a:extLst>
          </p:cNvPr>
          <p:cNvSpPr>
            <a:spLocks noGrp="1"/>
          </p:cNvSpPr>
          <p:nvPr>
            <p:ph type="body" idx="1"/>
          </p:nvPr>
        </p:nvSpPr>
        <p:spPr/>
        <p:txBody>
          <a:bodyPr/>
          <a:lstStyle/>
          <a:p>
            <a:r>
              <a:rPr lang="en-GB" dirty="0"/>
              <a:t>I mentioned factors a few minutes ago, and the impact that they can have on equity performance.</a:t>
            </a:r>
          </a:p>
          <a:p>
            <a:endParaRPr lang="en-GB" dirty="0"/>
          </a:p>
          <a:p>
            <a:r>
              <a:rPr lang="en-GB" dirty="0"/>
              <a:t>The factors which made the difference this quarter were definitely Min Vol and Value. Minimum volatility strategies </a:t>
            </a:r>
            <a:r>
              <a:rPr lang="en-GB" b="0" dirty="0"/>
              <a:t>focus on stocks with stable earnings, lower price fluctuations, and defensive sectors such as utilities and consumer staples. During the volatility of the last few weeks investors have sought to </a:t>
            </a:r>
            <a:r>
              <a:rPr lang="en-GB" b="0" i="1" dirty="0"/>
              <a:t>reduce </a:t>
            </a:r>
            <a:r>
              <a:rPr lang="en-GB" b="0" dirty="0"/>
              <a:t>risk exposure, which has led to capital flows into more stable, predictable businesses, which has benefitted those stocks which Min Vol leans towards.</a:t>
            </a:r>
          </a:p>
          <a:p>
            <a:endParaRPr lang="en-GB" b="0" dirty="0"/>
          </a:p>
          <a:p>
            <a:r>
              <a:rPr lang="en-GB" b="0" dirty="0"/>
              <a:t>On the Value side, the stocks leant towards within this factor tend to be concentrated in certain sectors like energy, financials and industrials – those with high assets and lower valuation multiples. And obviously, energy has therefore contributed positively to Value’s performance over Q1. But also, remember those “higher for longer” rate expectations that central banks are carrying – higher interest rates tend to hurt growth stocks, because they’re valued primarily on earnings which are expected far into the future, which are worth less in an inflationary environment. Value stocks on the other hand are all about ‘right here, right now’ cash generative businesses, which will have benefitted on the other side of those rate expectation changes.</a:t>
            </a:r>
          </a:p>
          <a:p>
            <a:endParaRPr lang="en-GB" b="0" dirty="0"/>
          </a:p>
          <a:p>
            <a:r>
              <a:rPr lang="en-GB" b="0" dirty="0"/>
              <a:t>The Size factor also did OK, with a quarterly return of 1.68%. For more on why that is I’d encourage everyone to go and read our quarterly market commentary – I’ve gone more deeply into some of the dynamics around the small factor there.</a:t>
            </a:r>
          </a:p>
          <a:p>
            <a:endParaRPr lang="en-GB" b="0" dirty="0"/>
          </a:p>
          <a:p>
            <a:r>
              <a:rPr lang="en-GB" b="0" dirty="0"/>
              <a:t>The Momentum and Quality factors didn’t fare as well this quarter, but as ever, a reminder that it’s very easy to get overly invested in the 3M returns in terms of factor preferences, and each of these factors will have their moment in the sun.</a:t>
            </a:r>
          </a:p>
          <a:p>
            <a:endParaRPr lang="en-GB" b="0" dirty="0"/>
          </a:p>
          <a:p>
            <a:r>
              <a:rPr lang="en-GB" b="0" dirty="0"/>
              <a:t>To highlight that, I’ve included two boxes on the right, comparing the ranked order of factor performances over this quarter and the previous quarter, and you’ll see that they’ve swapped around even over the course of a few weeks. The reason investors should be allocated to </a:t>
            </a:r>
            <a:r>
              <a:rPr lang="en-GB" b="0" i="1" dirty="0"/>
              <a:t>all</a:t>
            </a:r>
            <a:r>
              <a:rPr lang="en-GB" b="0" dirty="0"/>
              <a:t> of them is that when one is experiencing a dip, another one will be flying, so having some diversity over your factors is crucial for long term success.</a:t>
            </a:r>
          </a:p>
          <a:p>
            <a:endParaRPr lang="en-GB" b="0" dirty="0"/>
          </a:p>
          <a:p>
            <a:r>
              <a:rPr lang="en-GB" b="1" dirty="0"/>
              <a:t>PAUSE FOR A MOMENT</a:t>
            </a:r>
          </a:p>
        </p:txBody>
      </p:sp>
      <p:sp>
        <p:nvSpPr>
          <p:cNvPr id="4" name="Slide Number Placeholder 3">
            <a:extLst>
              <a:ext uri="{FF2B5EF4-FFF2-40B4-BE49-F238E27FC236}">
                <a16:creationId xmlns:a16="http://schemas.microsoft.com/office/drawing/2014/main" id="{CEBAEB95-7B4B-18E4-0660-CE8A40EF8FDA}"/>
              </a:ext>
            </a:extLst>
          </p:cNvPr>
          <p:cNvSpPr>
            <a:spLocks noGrp="1"/>
          </p:cNvSpPr>
          <p:nvPr>
            <p:ph type="sldNum" sz="quarter" idx="5"/>
          </p:nvPr>
        </p:nvSpPr>
        <p:spPr/>
        <p:txBody>
          <a:bodyPr/>
          <a:lstStyle/>
          <a:p>
            <a:fld id="{DF7FC22E-A2F5-44F4-83FB-01DFF06FB5EB}" type="slidenum">
              <a:rPr lang="en-GB" smtClean="0"/>
              <a:t>22</a:t>
            </a:fld>
            <a:endParaRPr lang="en-GB"/>
          </a:p>
        </p:txBody>
      </p:sp>
    </p:spTree>
    <p:extLst>
      <p:ext uri="{BB962C8B-B14F-4D97-AF65-F5344CB8AC3E}">
        <p14:creationId xmlns:p14="http://schemas.microsoft.com/office/powerpoint/2010/main" val="2481017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B8A29-D959-8B53-589F-05EA7C3C79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5F4F2D-28C3-172B-7DE8-5D6D15BD152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0B27BA78-0F85-3452-48B3-122AE2A8773E}"/>
              </a:ext>
            </a:extLst>
          </p:cNvPr>
          <p:cNvSpPr>
            <a:spLocks noGrp="1"/>
          </p:cNvSpPr>
          <p:nvPr>
            <p:ph type="body" idx="1"/>
          </p:nvPr>
        </p:nvSpPr>
        <p:spPr/>
        <p:txBody>
          <a:bodyPr/>
          <a:lstStyle/>
          <a:p>
            <a:r>
              <a:rPr lang="en-GB" dirty="0"/>
              <a:t>So moving on to our final section, which includes some of the key updates from ebi since the new year.</a:t>
            </a:r>
          </a:p>
        </p:txBody>
      </p:sp>
      <p:sp>
        <p:nvSpPr>
          <p:cNvPr id="4" name="Slide Number Placeholder 3">
            <a:extLst>
              <a:ext uri="{FF2B5EF4-FFF2-40B4-BE49-F238E27FC236}">
                <a16:creationId xmlns:a16="http://schemas.microsoft.com/office/drawing/2014/main" id="{E521C573-0B2F-CBF6-DFA5-9E58A1D75690}"/>
              </a:ext>
            </a:extLst>
          </p:cNvPr>
          <p:cNvSpPr>
            <a:spLocks noGrp="1"/>
          </p:cNvSpPr>
          <p:nvPr>
            <p:ph type="sldNum" sz="quarter" idx="5"/>
          </p:nvPr>
        </p:nvSpPr>
        <p:spPr/>
        <p:txBody>
          <a:bodyPr/>
          <a:lstStyle/>
          <a:p>
            <a:fld id="{DF7FC22E-A2F5-44F4-83FB-01DFF06FB5EB}" type="slidenum">
              <a:rPr lang="en-GB" smtClean="0"/>
              <a:t>23</a:t>
            </a:fld>
            <a:endParaRPr lang="en-GB"/>
          </a:p>
        </p:txBody>
      </p:sp>
    </p:spTree>
    <p:extLst>
      <p:ext uri="{BB962C8B-B14F-4D97-AF65-F5344CB8AC3E}">
        <p14:creationId xmlns:p14="http://schemas.microsoft.com/office/powerpoint/2010/main" val="27289417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FF1E3-D201-C8CE-FF90-8DACCB5BBA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968BAF-AA7A-9D9B-DDA2-360F9A33009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081898BE-ED4B-43B1-D24A-CAFE100C4E41}"/>
              </a:ext>
            </a:extLst>
          </p:cNvPr>
          <p:cNvSpPr>
            <a:spLocks noGrp="1"/>
          </p:cNvSpPr>
          <p:nvPr>
            <p:ph type="body" idx="1"/>
          </p:nvPr>
        </p:nvSpPr>
        <p:spPr/>
        <p:txBody>
          <a:bodyPr/>
          <a:lstStyle/>
          <a:p>
            <a:r>
              <a:rPr lang="en-GB" dirty="0"/>
              <a:t> On the 16th of April ebi’s World portfolio triggered a rebalance when the Developed Market Momentum fund exceeded its upper tolerance limit, which is what you can see here.</a:t>
            </a:r>
          </a:p>
          <a:p>
            <a:endParaRPr lang="en-GB" dirty="0"/>
          </a:p>
          <a:p>
            <a:r>
              <a:rPr lang="en-GB" dirty="0"/>
              <a:t>That rebalance is scheduled for 28</a:t>
            </a:r>
            <a:r>
              <a:rPr lang="en-GB" baseline="30000" dirty="0"/>
              <a:t>th</a:t>
            </a:r>
            <a:r>
              <a:rPr lang="en-GB" dirty="0"/>
              <a:t> April across all platforms, so if any members would like to exclude their client’s accounts from that rebalance for whatever reason, then please do take action as soon as possible. An email was sent with full details on the 16</a:t>
            </a:r>
            <a:r>
              <a:rPr lang="en-GB" baseline="30000" dirty="0"/>
              <a:t>th</a:t>
            </a:r>
            <a:r>
              <a:rPr lang="en-GB" dirty="0"/>
              <a:t> April, and of course you can get in touch with our client relation teams at any time if you have any questions on that.</a:t>
            </a:r>
          </a:p>
        </p:txBody>
      </p:sp>
      <p:sp>
        <p:nvSpPr>
          <p:cNvPr id="4" name="Slide Number Placeholder 3">
            <a:extLst>
              <a:ext uri="{FF2B5EF4-FFF2-40B4-BE49-F238E27FC236}">
                <a16:creationId xmlns:a16="http://schemas.microsoft.com/office/drawing/2014/main" id="{0BA1B7B0-5395-EB7E-DB29-93EAB5B328D7}"/>
              </a:ext>
            </a:extLst>
          </p:cNvPr>
          <p:cNvSpPr>
            <a:spLocks noGrp="1"/>
          </p:cNvSpPr>
          <p:nvPr>
            <p:ph type="sldNum" sz="quarter" idx="5"/>
          </p:nvPr>
        </p:nvSpPr>
        <p:spPr/>
        <p:txBody>
          <a:bodyPr/>
          <a:lstStyle/>
          <a:p>
            <a:fld id="{DF7FC22E-A2F5-44F4-83FB-01DFF06FB5EB}" type="slidenum">
              <a:rPr lang="en-GB" smtClean="0"/>
              <a:t>24</a:t>
            </a:fld>
            <a:endParaRPr lang="en-GB"/>
          </a:p>
        </p:txBody>
      </p:sp>
    </p:spTree>
    <p:extLst>
      <p:ext uri="{BB962C8B-B14F-4D97-AF65-F5344CB8AC3E}">
        <p14:creationId xmlns:p14="http://schemas.microsoft.com/office/powerpoint/2010/main" val="20589647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D2B61-13E6-B8B9-6212-792BCD141D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92E9D6-7CDC-E91E-9880-A89814917B62}"/>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023396A-2540-92E3-7FFB-D5D6EAA3FCAA}"/>
              </a:ext>
            </a:extLst>
          </p:cNvPr>
          <p:cNvSpPr>
            <a:spLocks noGrp="1"/>
          </p:cNvSpPr>
          <p:nvPr>
            <p:ph type="body" idx="1"/>
          </p:nvPr>
        </p:nvSpPr>
        <p:spPr/>
        <p:txBody>
          <a:bodyPr/>
          <a:lstStyle/>
          <a:p>
            <a:r>
              <a:rPr lang="en-GB" dirty="0"/>
              <a:t>There’s exciting news when it comes to EBI’s new fund of funds solutions, the Global Factor funds. Both funds are now ready to invest in across a range of platforms including Transact, 7IM, Aberdeen, Aviva, </a:t>
            </a:r>
            <a:r>
              <a:rPr lang="en-GB" dirty="0" err="1"/>
              <a:t>Fundment</a:t>
            </a:r>
            <a:r>
              <a:rPr lang="en-GB" dirty="0"/>
              <a:t>, M&amp;G, P1, Platform One, True Potential and AJ Bell. </a:t>
            </a:r>
          </a:p>
          <a:p>
            <a:endParaRPr lang="en-GB" dirty="0"/>
          </a:p>
          <a:p>
            <a:r>
              <a:rPr lang="en-GB" dirty="0"/>
              <a:t> The fact sheets are also now available on the repository and there are other supporting materials including KID documents available there as well.</a:t>
            </a:r>
          </a:p>
          <a:p>
            <a:endParaRPr lang="en-GB" dirty="0"/>
          </a:p>
          <a:p>
            <a:r>
              <a:rPr lang="en-GB" dirty="0"/>
              <a:t> This marks the culmination of a huge amount of time and effort across all departments at </a:t>
            </a:r>
            <a:r>
              <a:rPr lang="en-GB" dirty="0" err="1"/>
              <a:t>ebi</a:t>
            </a:r>
            <a:r>
              <a:rPr lang="en-GB" dirty="0"/>
              <a:t>, and we’re thrilled that the big day finally arrived last week.</a:t>
            </a:r>
          </a:p>
          <a:p>
            <a:endParaRPr lang="en-GB" dirty="0"/>
          </a:p>
          <a:p>
            <a:r>
              <a:rPr lang="en-GB" dirty="0"/>
              <a:t> If anybody would like more information on the funds, I’ve included a QR code on the right here which will take members directly to ebi’s Head of Investment Jonathan Griffiths’ webinar on them. </a:t>
            </a:r>
          </a:p>
        </p:txBody>
      </p:sp>
      <p:sp>
        <p:nvSpPr>
          <p:cNvPr id="4" name="Slide Number Placeholder 3">
            <a:extLst>
              <a:ext uri="{FF2B5EF4-FFF2-40B4-BE49-F238E27FC236}">
                <a16:creationId xmlns:a16="http://schemas.microsoft.com/office/drawing/2014/main" id="{F06B6A22-B0B3-A40A-1ABF-32FD75594D29}"/>
              </a:ext>
            </a:extLst>
          </p:cNvPr>
          <p:cNvSpPr>
            <a:spLocks noGrp="1"/>
          </p:cNvSpPr>
          <p:nvPr>
            <p:ph type="sldNum" sz="quarter" idx="5"/>
          </p:nvPr>
        </p:nvSpPr>
        <p:spPr/>
        <p:txBody>
          <a:bodyPr/>
          <a:lstStyle/>
          <a:p>
            <a:fld id="{DF7FC22E-A2F5-44F4-83FB-01DFF06FB5EB}" type="slidenum">
              <a:rPr lang="en-GB" smtClean="0"/>
              <a:t>25</a:t>
            </a:fld>
            <a:endParaRPr lang="en-GB"/>
          </a:p>
        </p:txBody>
      </p:sp>
    </p:spTree>
    <p:extLst>
      <p:ext uri="{BB962C8B-B14F-4D97-AF65-F5344CB8AC3E}">
        <p14:creationId xmlns:p14="http://schemas.microsoft.com/office/powerpoint/2010/main" val="26170093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A9BCC-DE1A-F8EF-49C1-07E20599A3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8B6A31-9629-A7D9-B09D-2B43B0C48C3E}"/>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711471A1-F361-816D-01C7-C91CBB75202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And as most, if not all of you will know, ebi has been working hard on two projects over the last few months, one of which is those global factor funds:</a:t>
            </a:r>
            <a:br>
              <a:rPr lang="en-GB" sz="1200" b="0" i="0" kern="1200" dirty="0">
                <a:solidFill>
                  <a:schemeClr val="tx1"/>
                </a:solidFill>
                <a:effectLst/>
                <a:latin typeface="+mn-lt"/>
                <a:ea typeface="+mn-ea"/>
                <a:cs typeface="+mn-cs"/>
              </a:rPr>
            </a:b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Firstly, the inclusion of the new factor funds within ebi’s MPS solutions. That is all but done now – the funds are included in the portfolios across all platforms bar Fidelity and </a:t>
            </a:r>
            <a:r>
              <a:rPr lang="en-GB" sz="1200" b="0" i="0" kern="1200" dirty="0" err="1">
                <a:solidFill>
                  <a:schemeClr val="tx1"/>
                </a:solidFill>
                <a:effectLst/>
                <a:latin typeface="+mn-lt"/>
                <a:ea typeface="+mn-ea"/>
                <a:cs typeface="+mn-cs"/>
              </a:rPr>
              <a:t>Wealthtime</a:t>
            </a:r>
            <a:r>
              <a:rPr lang="en-GB" sz="1200" b="0" i="0" kern="1200" dirty="0">
                <a:solidFill>
                  <a:schemeClr val="tx1"/>
                </a:solidFill>
                <a:effectLst/>
                <a:latin typeface="+mn-lt"/>
                <a:ea typeface="+mn-ea"/>
                <a:cs typeface="+mn-cs"/>
              </a:rPr>
              <a:t>, with the </a:t>
            </a:r>
            <a:r>
              <a:rPr lang="en-GB" sz="1200" b="0" i="0" kern="1200" dirty="0" err="1">
                <a:solidFill>
                  <a:schemeClr val="tx1"/>
                </a:solidFill>
                <a:effectLst/>
                <a:latin typeface="+mn-lt"/>
                <a:ea typeface="+mn-ea"/>
                <a:cs typeface="+mn-cs"/>
              </a:rPr>
              <a:t>Wealthtime</a:t>
            </a:r>
            <a:r>
              <a:rPr lang="en-GB" sz="1200" b="0" i="0" kern="1200" dirty="0">
                <a:solidFill>
                  <a:schemeClr val="tx1"/>
                </a:solidFill>
                <a:effectLst/>
                <a:latin typeface="+mn-lt"/>
                <a:ea typeface="+mn-ea"/>
                <a:cs typeface="+mn-cs"/>
              </a:rPr>
              <a:t> swap planned for next week. Now that the funds are launched and included within the MPS, ebi is set to become what’s called the ‘investment manager’, or IM, for the four factor funds, which means our investment team will be responsible for investment management of the funds, including managing fund flows into the underlying ETF investment vehicles. For anyone who’s unsure on the specifics regarding the feeders, I would highly recommend Jon’s webinar on the topic from September 2025, we’ve had really good feedback on that one, so well worth a watch.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natural question is of course ‘why weren’t </a:t>
            </a:r>
            <a:r>
              <a:rPr lang="en-GB" dirty="0" err="1"/>
              <a:t>ebi</a:t>
            </a:r>
            <a:r>
              <a:rPr lang="en-GB" dirty="0"/>
              <a:t> the investment manager from the beginning?’, and the answer is simply that we wanted to make these funds available to clients as soon as possible, and the most efficient way to do that was to launch the funds first with Amundi themselves operating as the investment manager, and then take on the role of IM afterwards. </a:t>
            </a:r>
            <a:br>
              <a:rPr lang="en-GB" sz="1200" b="0" i="0" kern="1200" dirty="0">
                <a:solidFill>
                  <a:schemeClr val="tx1"/>
                </a:solidFill>
                <a:effectLst/>
                <a:latin typeface="+mn-lt"/>
                <a:ea typeface="+mn-ea"/>
                <a:cs typeface="+mn-cs"/>
              </a:rPr>
            </a:b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And, as mentioned a minute ago, the Global Factor Fund of Funds are now live. </a:t>
            </a:r>
            <a:r>
              <a:rPr lang="en-GB" sz="1200" b="0" i="0" kern="1200" dirty="0" err="1">
                <a:solidFill>
                  <a:schemeClr val="tx1"/>
                </a:solidFill>
                <a:effectLst/>
                <a:latin typeface="+mn-lt"/>
                <a:ea typeface="+mn-ea"/>
                <a:cs typeface="+mn-cs"/>
              </a:rPr>
              <a:t>ebi</a:t>
            </a:r>
            <a:r>
              <a:rPr lang="en-GB" sz="1200" b="0" i="0" kern="1200" dirty="0">
                <a:solidFill>
                  <a:schemeClr val="tx1"/>
                </a:solidFill>
                <a:effectLst/>
                <a:latin typeface="+mn-lt"/>
                <a:ea typeface="+mn-ea"/>
                <a:cs typeface="+mn-cs"/>
              </a:rPr>
              <a:t> anticipates that we’ll become the IM for the fund of funds at some point down the road later in 2026, and of course we’ll let all our members know when that happens.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If you have any questions about how to do that, please email our client relations team at </a:t>
            </a:r>
            <a:r>
              <a:rPr lang="en-GB" sz="1200" b="0" i="0" kern="1200" dirty="0" err="1">
                <a:solidFill>
                  <a:schemeClr val="tx1"/>
                </a:solidFill>
                <a:effectLst/>
                <a:latin typeface="+mn-lt"/>
                <a:ea typeface="+mn-ea"/>
                <a:cs typeface="+mn-cs"/>
              </a:rPr>
              <a:t>enquiries@ebi.co.uk</a:t>
            </a:r>
            <a:r>
              <a:rPr lang="en-GB" sz="1200" b="0" i="0" kern="1200" dirty="0">
                <a:solidFill>
                  <a:schemeClr val="tx1"/>
                </a:solidFill>
                <a:effectLst/>
                <a:latin typeface="+mn-lt"/>
                <a:ea typeface="+mn-ea"/>
                <a:cs typeface="+mn-cs"/>
              </a:rPr>
              <a:t>.</a:t>
            </a:r>
          </a:p>
          <a:p>
            <a:endParaRPr lang="en-GB" dirty="0"/>
          </a:p>
        </p:txBody>
      </p:sp>
      <p:sp>
        <p:nvSpPr>
          <p:cNvPr id="4" name="Slide Number Placeholder 3">
            <a:extLst>
              <a:ext uri="{FF2B5EF4-FFF2-40B4-BE49-F238E27FC236}">
                <a16:creationId xmlns:a16="http://schemas.microsoft.com/office/drawing/2014/main" id="{47BFFA85-38E4-70CE-D639-A8306139F339}"/>
              </a:ext>
            </a:extLst>
          </p:cNvPr>
          <p:cNvSpPr>
            <a:spLocks noGrp="1"/>
          </p:cNvSpPr>
          <p:nvPr>
            <p:ph type="sldNum" sz="quarter" idx="5"/>
          </p:nvPr>
        </p:nvSpPr>
        <p:spPr/>
        <p:txBody>
          <a:bodyPr/>
          <a:lstStyle/>
          <a:p>
            <a:fld id="{DF7FC22E-A2F5-44F4-83FB-01DFF06FB5EB}" type="slidenum">
              <a:rPr lang="en-GB" smtClean="0"/>
              <a:t>26</a:t>
            </a:fld>
            <a:endParaRPr lang="en-GB"/>
          </a:p>
        </p:txBody>
      </p:sp>
    </p:spTree>
    <p:extLst>
      <p:ext uri="{BB962C8B-B14F-4D97-AF65-F5344CB8AC3E}">
        <p14:creationId xmlns:p14="http://schemas.microsoft.com/office/powerpoint/2010/main" val="15300653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C49BB-4FD8-F1DA-8B6C-CF73C8EBC2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904293-E641-767C-3230-DAECCB76A03F}"/>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A1DD6C05-E12F-999D-7F77-C832D0DDE938}"/>
              </a:ext>
            </a:extLst>
          </p:cNvPr>
          <p:cNvSpPr>
            <a:spLocks noGrp="1"/>
          </p:cNvSpPr>
          <p:nvPr>
            <p:ph type="body" idx="1"/>
          </p:nvPr>
        </p:nvSpPr>
        <p:spPr/>
        <p:txBody>
          <a:bodyPr/>
          <a:lstStyle/>
          <a:p>
            <a:r>
              <a:rPr lang="en-GB" dirty="0"/>
              <a:t>It’s been a busy quarter for webinars, </a:t>
            </a:r>
            <a:r>
              <a:rPr lang="en-GB" dirty="0" err="1"/>
              <a:t>ebi</a:t>
            </a:r>
            <a:r>
              <a:rPr lang="en-GB" dirty="0"/>
              <a:t> have produced three since December, not including this one.</a:t>
            </a:r>
          </a:p>
          <a:p>
            <a:endParaRPr lang="en-GB" dirty="0"/>
          </a:p>
          <a:p>
            <a:r>
              <a:rPr lang="en-GB" dirty="0"/>
              <a:t>In January my colleague Debbie presented a webinar alongside Emma Boardwell from Emotional Finance on the subjects of </a:t>
            </a:r>
            <a:r>
              <a:rPr lang="en-GB" b="1" dirty="0"/>
              <a:t>Client Vulnerability </a:t>
            </a:r>
            <a:r>
              <a:rPr lang="en-GB" dirty="0"/>
              <a:t>and </a:t>
            </a:r>
            <a:r>
              <a:rPr lang="en-GB" b="1" dirty="0"/>
              <a:t>Building Trust with Customers</a:t>
            </a:r>
            <a:r>
              <a:rPr lang="en-GB" dirty="0"/>
              <a:t>.</a:t>
            </a:r>
          </a:p>
          <a:p>
            <a:endParaRPr lang="en-GB" dirty="0"/>
          </a:p>
          <a:p>
            <a:r>
              <a:rPr lang="en-GB" dirty="0"/>
              <a:t>And in February Deb was at it again, this time with Melissa Kidd on how to make advisor value visible to clients.</a:t>
            </a:r>
          </a:p>
          <a:p>
            <a:endParaRPr lang="en-GB" dirty="0"/>
          </a:p>
          <a:p>
            <a:r>
              <a:rPr lang="en-GB" dirty="0"/>
              <a:t>And finally in March ebi welcomed Giles Dunning to speak on the subject of Preparing to Sell Your IFA Business. </a:t>
            </a:r>
          </a:p>
          <a:p>
            <a:endParaRPr lang="en-GB" dirty="0"/>
          </a:p>
          <a:p>
            <a:r>
              <a:rPr lang="en-GB" dirty="0"/>
              <a:t>Remember all webinars are recorded and hosted on the Vault for all </a:t>
            </a:r>
            <a:r>
              <a:rPr lang="en-GB" dirty="0" err="1"/>
              <a:t>ebi</a:t>
            </a:r>
            <a:r>
              <a:rPr lang="en-GB" dirty="0"/>
              <a:t> members, they don’t expire, so you can go back and watch the full history of </a:t>
            </a:r>
            <a:r>
              <a:rPr lang="en-GB" dirty="0" err="1"/>
              <a:t>ebi’s</a:t>
            </a:r>
            <a:r>
              <a:rPr lang="en-GB" dirty="0"/>
              <a:t> webinars over the years.</a:t>
            </a:r>
          </a:p>
        </p:txBody>
      </p:sp>
      <p:sp>
        <p:nvSpPr>
          <p:cNvPr id="4" name="Slide Number Placeholder 3">
            <a:extLst>
              <a:ext uri="{FF2B5EF4-FFF2-40B4-BE49-F238E27FC236}">
                <a16:creationId xmlns:a16="http://schemas.microsoft.com/office/drawing/2014/main" id="{53B0FB58-2B2D-B62D-D3A9-2CA7033DC7D4}"/>
              </a:ext>
            </a:extLst>
          </p:cNvPr>
          <p:cNvSpPr>
            <a:spLocks noGrp="1"/>
          </p:cNvSpPr>
          <p:nvPr>
            <p:ph type="sldNum" sz="quarter" idx="5"/>
          </p:nvPr>
        </p:nvSpPr>
        <p:spPr/>
        <p:txBody>
          <a:bodyPr/>
          <a:lstStyle/>
          <a:p>
            <a:fld id="{DF7FC22E-A2F5-44F4-83FB-01DFF06FB5EB}" type="slidenum">
              <a:rPr lang="en-GB" smtClean="0"/>
              <a:t>27</a:t>
            </a:fld>
            <a:endParaRPr lang="en-GB"/>
          </a:p>
        </p:txBody>
      </p:sp>
    </p:spTree>
    <p:extLst>
      <p:ext uri="{BB962C8B-B14F-4D97-AF65-F5344CB8AC3E}">
        <p14:creationId xmlns:p14="http://schemas.microsoft.com/office/powerpoint/2010/main" val="3684979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554DF-050F-6780-C2F6-397EEF7568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946C60-A8B3-E4C3-8FC9-A1F5BA99356E}"/>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7E0457F-482C-6B5F-8715-EF42A28139E6}"/>
              </a:ext>
            </a:extLst>
          </p:cNvPr>
          <p:cNvSpPr>
            <a:spLocks noGrp="1"/>
          </p:cNvSpPr>
          <p:nvPr>
            <p:ph type="body" idx="1"/>
          </p:nvPr>
        </p:nvSpPr>
        <p:spPr/>
        <p:txBody>
          <a:bodyPr/>
          <a:lstStyle/>
          <a:p>
            <a:r>
              <a:rPr lang="en-GB" dirty="0"/>
              <a:t>And we have more exciting webinar content coming up soon.</a:t>
            </a:r>
          </a:p>
          <a:p>
            <a:endParaRPr lang="en-GB" dirty="0"/>
          </a:p>
          <a:p>
            <a:r>
              <a:rPr lang="en-GB" dirty="0"/>
              <a:t>First of all, we have our own Ashley Owen with Sian Davies Cole talking about the value and purpose of centralised retirement propositions. That one is already available to book on to, it’s set for the 30</a:t>
            </a:r>
            <a:r>
              <a:rPr lang="en-GB" baseline="30000" dirty="0"/>
              <a:t>th</a:t>
            </a:r>
            <a:r>
              <a:rPr lang="en-GB" dirty="0"/>
              <a:t> April, and you can do so via the QR code on screen.</a:t>
            </a:r>
          </a:p>
          <a:p>
            <a:endParaRPr lang="en-GB" dirty="0"/>
          </a:p>
          <a:p>
            <a:r>
              <a:rPr lang="en-GB" dirty="0"/>
              <a:t>And then a little later in the year I’ll be doing a session which we hope will help advisors navigate various sustainability issues, and specifically go into the differences between ESG, SRI and Impact solutions. That one doesn’t have a date set yet, but of course we’ll let all  our members know once that’s announced.</a:t>
            </a:r>
          </a:p>
        </p:txBody>
      </p:sp>
      <p:sp>
        <p:nvSpPr>
          <p:cNvPr id="4" name="Slide Number Placeholder 3">
            <a:extLst>
              <a:ext uri="{FF2B5EF4-FFF2-40B4-BE49-F238E27FC236}">
                <a16:creationId xmlns:a16="http://schemas.microsoft.com/office/drawing/2014/main" id="{68992807-E0E0-3378-FF6D-CC8BAF9A09D2}"/>
              </a:ext>
            </a:extLst>
          </p:cNvPr>
          <p:cNvSpPr>
            <a:spLocks noGrp="1"/>
          </p:cNvSpPr>
          <p:nvPr>
            <p:ph type="sldNum" sz="quarter" idx="5"/>
          </p:nvPr>
        </p:nvSpPr>
        <p:spPr/>
        <p:txBody>
          <a:bodyPr/>
          <a:lstStyle/>
          <a:p>
            <a:fld id="{DF7FC22E-A2F5-44F4-83FB-01DFF06FB5EB}" type="slidenum">
              <a:rPr lang="en-GB" smtClean="0"/>
              <a:t>28</a:t>
            </a:fld>
            <a:endParaRPr lang="en-GB"/>
          </a:p>
        </p:txBody>
      </p:sp>
    </p:spTree>
    <p:extLst>
      <p:ext uri="{BB962C8B-B14F-4D97-AF65-F5344CB8AC3E}">
        <p14:creationId xmlns:p14="http://schemas.microsoft.com/office/powerpoint/2010/main" val="1080574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ever, </a:t>
            </a:r>
            <a:r>
              <a:rPr lang="en-GB" dirty="0" err="1"/>
              <a:t>ebi</a:t>
            </a:r>
            <a:r>
              <a:rPr lang="en-GB" dirty="0"/>
              <a:t> continues to produce written content for our advisors.</a:t>
            </a:r>
          </a:p>
          <a:p>
            <a:endParaRPr lang="en-GB" dirty="0"/>
          </a:p>
          <a:p>
            <a:r>
              <a:rPr lang="en-GB" dirty="0"/>
              <a:t>Remember that the investment team produce market reviews on a monthly, quarterly and annual basis. The quarterly review for Q1 has already been released, and in that document I’ve gone in to far more detail on market performance than I’ve been able to during our session today.</a:t>
            </a:r>
          </a:p>
          <a:p>
            <a:endParaRPr lang="en-GB" dirty="0"/>
          </a:p>
          <a:p>
            <a:r>
              <a:rPr lang="en-GB" dirty="0"/>
              <a:t>The one I’d really recommend for right now though is the one which my colleague Sam wrote on the conflict in the Middle East. Now, obviously, what with the situation changing on a daily basis, information quickly becomes out of date, but there are some key points in there which I think still hold up, so if you’d like more perspective on that, please do go and check it out.</a:t>
            </a:r>
          </a:p>
          <a:p>
            <a:endParaRPr lang="en-GB" dirty="0"/>
          </a:p>
          <a:p>
            <a:r>
              <a:rPr lang="en-GB" dirty="0"/>
              <a:t>And finally, I’ve written a blog on the situation in the Private Credit markets. ebi is a step removed from what’s going on in that space to be sure, but we guessed that advisors might be receiving questions from clients on the topic, so that blog is just a basic outline for what private credit markets are, how they work, and what’s going wrong at the moment. Keep your eyes peeled for that one over the coming days.</a:t>
            </a:r>
          </a:p>
          <a:p>
            <a:endParaRPr lang="en-US" dirty="0"/>
          </a:p>
        </p:txBody>
      </p:sp>
      <p:sp>
        <p:nvSpPr>
          <p:cNvPr id="4" name="Slide Number Placeholder 3"/>
          <p:cNvSpPr>
            <a:spLocks noGrp="1"/>
          </p:cNvSpPr>
          <p:nvPr>
            <p:ph type="sldNum" sz="quarter" idx="5"/>
          </p:nvPr>
        </p:nvSpPr>
        <p:spPr/>
        <p:txBody>
          <a:bodyPr/>
          <a:lstStyle/>
          <a:p>
            <a:fld id="{DF7FC22E-A2F5-44F4-83FB-01DFF06FB5EB}" type="slidenum">
              <a:rPr lang="en-GB" smtClean="0"/>
              <a:t>29</a:t>
            </a:fld>
            <a:endParaRPr lang="en-GB"/>
          </a:p>
        </p:txBody>
      </p:sp>
    </p:spTree>
    <p:extLst>
      <p:ext uri="{BB962C8B-B14F-4D97-AF65-F5344CB8AC3E}">
        <p14:creationId xmlns:p14="http://schemas.microsoft.com/office/powerpoint/2010/main" val="2752305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Today intros &amp; agenda, next month we have Melissa, scan here </a:t>
            </a:r>
            <a:r>
              <a:rPr lang="en-GB"/>
              <a:t>to book.</a:t>
            </a:r>
            <a:endParaRPr lang="en-GB" dirty="0"/>
          </a:p>
        </p:txBody>
      </p:sp>
      <p:sp>
        <p:nvSpPr>
          <p:cNvPr id="4" name="Slide Number Placeholder 3"/>
          <p:cNvSpPr>
            <a:spLocks noGrp="1"/>
          </p:cNvSpPr>
          <p:nvPr>
            <p:ph type="sldNum" sz="quarter" idx="5"/>
          </p:nvPr>
        </p:nvSpPr>
        <p:spPr/>
        <p:txBody>
          <a:bodyPr/>
          <a:lstStyle/>
          <a:p>
            <a:fld id="{DF7FC22E-A2F5-44F4-83FB-01DFF06FB5EB}" type="slidenum">
              <a:rPr lang="en-GB" smtClean="0"/>
              <a:t>3</a:t>
            </a:fld>
            <a:endParaRPr lang="en-GB"/>
          </a:p>
        </p:txBody>
      </p:sp>
    </p:spTree>
    <p:extLst>
      <p:ext uri="{BB962C8B-B14F-4D97-AF65-F5344CB8AC3E}">
        <p14:creationId xmlns:p14="http://schemas.microsoft.com/office/powerpoint/2010/main" val="2465755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few important documents to tell you about.</a:t>
            </a:r>
          </a:p>
          <a:p>
            <a:endParaRPr lang="en-GB" dirty="0"/>
          </a:p>
          <a:p>
            <a:r>
              <a:rPr lang="en-GB" dirty="0"/>
              <a:t>Firstly, the Core Retail Brochure, this is following on from the success of the Earth Retail Brochure last year. Advisors have long asked for something on </a:t>
            </a:r>
            <a:r>
              <a:rPr lang="en-GB" dirty="0" err="1"/>
              <a:t>ebi’s</a:t>
            </a:r>
            <a:r>
              <a:rPr lang="en-GB" dirty="0"/>
              <a:t> portfolios that’s appropriate to show their clients directly, and that’s exactly what this is – it’s a presentation of the Core suite which can be handed directly to clients in meetings, hopefully smoothing that process of introducing new people to the product.</a:t>
            </a:r>
          </a:p>
          <a:p>
            <a:endParaRPr lang="en-GB" dirty="0"/>
          </a:p>
          <a:p>
            <a:r>
              <a:rPr lang="en-GB" dirty="0"/>
              <a:t>The Core Product Profile has also been revamped – this is the introduction document that’s appropriate for </a:t>
            </a:r>
            <a:r>
              <a:rPr lang="en-GB" i="1" dirty="0"/>
              <a:t>advisors</a:t>
            </a:r>
            <a:r>
              <a:rPr lang="en-GB" dirty="0"/>
              <a:t>, and contains all the key information that you need, including costs, philosophy, and everything else.</a:t>
            </a:r>
          </a:p>
          <a:p>
            <a:endParaRPr lang="en-GB" dirty="0"/>
          </a:p>
          <a:p>
            <a:r>
              <a:rPr lang="en-GB" dirty="0"/>
              <a:t>And on the right there, the ESG decision tree, which has been specifically designed for helping advisors support clients in choosing the portfolio that’s right for them from a sustainability perspective.</a:t>
            </a:r>
          </a:p>
          <a:p>
            <a:endParaRPr lang="en-GB" dirty="0"/>
          </a:p>
          <a:p>
            <a:r>
              <a:rPr lang="en-GB" dirty="0"/>
              <a:t>Those documents are available to all </a:t>
            </a:r>
            <a:r>
              <a:rPr lang="en-GB" dirty="0" err="1"/>
              <a:t>ebi’s</a:t>
            </a:r>
            <a:r>
              <a:rPr lang="en-GB" dirty="0"/>
              <a:t> members right now on the Vault – please get in touch if you can’t find them or if you’re not currently a member and would like a copy of them.</a:t>
            </a:r>
          </a:p>
          <a:p>
            <a:endParaRPr lang="en-US" dirty="0"/>
          </a:p>
        </p:txBody>
      </p:sp>
      <p:sp>
        <p:nvSpPr>
          <p:cNvPr id="4" name="Slide Number Placeholder 3"/>
          <p:cNvSpPr>
            <a:spLocks noGrp="1"/>
          </p:cNvSpPr>
          <p:nvPr>
            <p:ph type="sldNum" sz="quarter" idx="5"/>
          </p:nvPr>
        </p:nvSpPr>
        <p:spPr/>
        <p:txBody>
          <a:bodyPr/>
          <a:lstStyle/>
          <a:p>
            <a:fld id="{DF7FC22E-A2F5-44F4-83FB-01DFF06FB5EB}" type="slidenum">
              <a:rPr lang="en-GB" smtClean="0"/>
              <a:t>30</a:t>
            </a:fld>
            <a:endParaRPr lang="en-GB"/>
          </a:p>
        </p:txBody>
      </p:sp>
    </p:spTree>
    <p:extLst>
      <p:ext uri="{BB962C8B-B14F-4D97-AF65-F5344CB8AC3E}">
        <p14:creationId xmlns:p14="http://schemas.microsoft.com/office/powerpoint/2010/main" val="40278496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ebi</a:t>
            </a:r>
            <a:r>
              <a:rPr lang="en-GB" dirty="0"/>
              <a:t> hit another exciting milestone in terms of AUM a few days ago – one which we had to wait a </a:t>
            </a:r>
            <a:r>
              <a:rPr lang="en-GB" i="1" dirty="0"/>
              <a:t>little</a:t>
            </a:r>
            <a:r>
              <a:rPr lang="en-GB" i="0" dirty="0"/>
              <a:t> longer for that we anticipated thanks to that March dip in the markets.</a:t>
            </a:r>
            <a:endParaRPr lang="en-GB" dirty="0"/>
          </a:p>
          <a:p>
            <a:endParaRPr lang="en-GB" dirty="0"/>
          </a:p>
          <a:p>
            <a:r>
              <a:rPr lang="en-GB" dirty="0"/>
              <a:t>We’ve now hit 5.5 billion pounds, which really is amazing.</a:t>
            </a:r>
          </a:p>
          <a:p>
            <a:endParaRPr lang="en-GB" dirty="0"/>
          </a:p>
          <a:p>
            <a:r>
              <a:rPr lang="en-GB" dirty="0"/>
              <a:t>And obviously that wouldn’t have been possible without the trust that our members put in us, so to all those existing members out there </a:t>
            </a:r>
            <a:r>
              <a:rPr lang="en-GB" dirty="0" err="1"/>
              <a:t>ebi</a:t>
            </a:r>
            <a:r>
              <a:rPr lang="en-GB" dirty="0"/>
              <a:t> would like to say a </a:t>
            </a:r>
            <a:r>
              <a:rPr lang="en-GB" b="1" dirty="0"/>
              <a:t>very sincere thank you </a:t>
            </a:r>
            <a:r>
              <a:rPr lang="en-GB" b="0" dirty="0"/>
              <a:t>for your faith in us, it’s not something that we ever take for granted, and we now set our sights on £6B, which we hope we’ll reach sometime in the coming months, so watch this space.</a:t>
            </a:r>
            <a:endParaRPr lang="en-GB" dirty="0"/>
          </a:p>
          <a:p>
            <a:endParaRPr lang="en-US" dirty="0"/>
          </a:p>
        </p:txBody>
      </p:sp>
      <p:sp>
        <p:nvSpPr>
          <p:cNvPr id="4" name="Slide Number Placeholder 3"/>
          <p:cNvSpPr>
            <a:spLocks noGrp="1"/>
          </p:cNvSpPr>
          <p:nvPr>
            <p:ph type="sldNum" sz="quarter" idx="5"/>
          </p:nvPr>
        </p:nvSpPr>
        <p:spPr/>
        <p:txBody>
          <a:bodyPr/>
          <a:lstStyle/>
          <a:p>
            <a:fld id="{DF7FC22E-A2F5-44F4-83FB-01DFF06FB5EB}" type="slidenum">
              <a:rPr lang="en-GB" smtClean="0"/>
              <a:t>31</a:t>
            </a:fld>
            <a:endParaRPr lang="en-GB"/>
          </a:p>
        </p:txBody>
      </p:sp>
    </p:spTree>
    <p:extLst>
      <p:ext uri="{BB962C8B-B14F-4D97-AF65-F5344CB8AC3E}">
        <p14:creationId xmlns:p14="http://schemas.microsoft.com/office/powerpoint/2010/main" val="12084965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finally, </a:t>
            </a:r>
            <a:r>
              <a:rPr lang="en-GB" dirty="0" err="1"/>
              <a:t>ebi</a:t>
            </a:r>
            <a:r>
              <a:rPr lang="en-GB" dirty="0"/>
              <a:t> are grateful to have continued our good form for industry recognition into 2026.</a:t>
            </a:r>
          </a:p>
          <a:p>
            <a:endParaRPr lang="en-GB" dirty="0"/>
          </a:p>
          <a:p>
            <a:r>
              <a:rPr lang="en-GB" dirty="0"/>
              <a:t>This picture was taken at the </a:t>
            </a:r>
            <a:r>
              <a:rPr lang="en-GB" dirty="0" err="1"/>
              <a:t>CityWire</a:t>
            </a:r>
            <a:r>
              <a:rPr lang="en-GB" dirty="0"/>
              <a:t> Advisor Choice Awards in March, where </a:t>
            </a:r>
            <a:r>
              <a:rPr lang="en-GB" dirty="0" err="1"/>
              <a:t>ebi</a:t>
            </a:r>
            <a:r>
              <a:rPr lang="en-GB" dirty="0"/>
              <a:t> won two awards – Best Value for Money and Best Digital Interface.</a:t>
            </a:r>
          </a:p>
          <a:p>
            <a:endParaRPr lang="en-GB" dirty="0"/>
          </a:p>
          <a:p>
            <a:r>
              <a:rPr lang="en-GB" dirty="0"/>
              <a:t>If you’d like more information on </a:t>
            </a:r>
            <a:r>
              <a:rPr lang="en-GB" dirty="0" err="1"/>
              <a:t>ebi’s</a:t>
            </a:r>
            <a:r>
              <a:rPr lang="en-GB" dirty="0"/>
              <a:t> industry recognition over the last few years, that can be found on our website on the Industry Awards page, the link for which is included at the bottom here.</a:t>
            </a:r>
          </a:p>
          <a:p>
            <a:endParaRPr lang="en-US" dirty="0"/>
          </a:p>
        </p:txBody>
      </p:sp>
      <p:sp>
        <p:nvSpPr>
          <p:cNvPr id="4" name="Slide Number Placeholder 3"/>
          <p:cNvSpPr>
            <a:spLocks noGrp="1"/>
          </p:cNvSpPr>
          <p:nvPr>
            <p:ph type="sldNum" sz="quarter" idx="5"/>
          </p:nvPr>
        </p:nvSpPr>
        <p:spPr/>
        <p:txBody>
          <a:bodyPr/>
          <a:lstStyle/>
          <a:p>
            <a:fld id="{DF7FC22E-A2F5-44F4-83FB-01DFF06FB5EB}" type="slidenum">
              <a:rPr lang="en-GB" smtClean="0"/>
              <a:t>32</a:t>
            </a:fld>
            <a:endParaRPr lang="en-GB"/>
          </a:p>
        </p:txBody>
      </p:sp>
    </p:spTree>
    <p:extLst>
      <p:ext uri="{BB962C8B-B14F-4D97-AF65-F5344CB8AC3E}">
        <p14:creationId xmlns:p14="http://schemas.microsoft.com/office/powerpoint/2010/main" val="6845711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that’s everything from me, thank you very much for your time as always.</a:t>
            </a:r>
          </a:p>
          <a:p>
            <a:endParaRPr lang="en-GB" dirty="0"/>
          </a:p>
          <a:p>
            <a:r>
              <a:rPr lang="en-GB" dirty="0"/>
              <a:t>If anybody would like to ask questions – now is the time to do so.</a:t>
            </a:r>
          </a:p>
          <a:p>
            <a:endParaRPr lang="en-GB" dirty="0"/>
          </a:p>
          <a:p>
            <a:r>
              <a:rPr lang="en-GB" dirty="0"/>
              <a:t>Back to you Tom.</a:t>
            </a:r>
          </a:p>
          <a:p>
            <a:endParaRPr lang="en-US" dirty="0"/>
          </a:p>
        </p:txBody>
      </p:sp>
      <p:sp>
        <p:nvSpPr>
          <p:cNvPr id="4" name="Slide Number Placeholder 3"/>
          <p:cNvSpPr>
            <a:spLocks noGrp="1"/>
          </p:cNvSpPr>
          <p:nvPr>
            <p:ph type="sldNum" sz="quarter" idx="5"/>
          </p:nvPr>
        </p:nvSpPr>
        <p:spPr/>
        <p:txBody>
          <a:bodyPr/>
          <a:lstStyle/>
          <a:p>
            <a:fld id="{DF7FC22E-A2F5-44F4-83FB-01DFF06FB5EB}" type="slidenum">
              <a:rPr lang="en-GB" smtClean="0"/>
              <a:t>33</a:t>
            </a:fld>
            <a:endParaRPr lang="en-GB"/>
          </a:p>
        </p:txBody>
      </p:sp>
    </p:spTree>
    <p:extLst>
      <p:ext uri="{BB962C8B-B14F-4D97-AF65-F5344CB8AC3E}">
        <p14:creationId xmlns:p14="http://schemas.microsoft.com/office/powerpoint/2010/main" val="6171892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B5846-B2FB-7F6A-0642-7598603DB7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EA1F3D-62A9-7A36-543F-BD322F582A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9CE1AF-D1C9-ADB5-260E-0B715AA2B739}"/>
              </a:ext>
            </a:extLst>
          </p:cNvPr>
          <p:cNvSpPr>
            <a:spLocks noGrp="1"/>
          </p:cNvSpPr>
          <p:nvPr>
            <p:ph type="body" idx="1"/>
          </p:nvPr>
        </p:nvSpPr>
        <p:spPr/>
        <p:txBody>
          <a:bodyPr/>
          <a:lstStyle/>
          <a:p>
            <a:r>
              <a:rPr lang="en-US" b="1" dirty="0"/>
              <a:t>Question 2: </a:t>
            </a:r>
            <a:r>
              <a:rPr lang="en-GB" sz="1200" b="1" kern="1200" dirty="0">
                <a:solidFill>
                  <a:schemeClr val="tx1"/>
                </a:solidFill>
                <a:effectLst/>
                <a:latin typeface="+mn-lt"/>
                <a:ea typeface="+mn-ea"/>
                <a:cs typeface="+mn-cs"/>
              </a:rPr>
              <a:t>You mentioned that the factor funds have not yet been swapped in on Fidelity and WT, when will that happen?</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WT will get the factor funds swapped in on the 22</a:t>
            </a:r>
            <a:r>
              <a:rPr lang="en-GB" sz="1200" i="1" kern="1200" baseline="30000" dirty="0">
                <a:solidFill>
                  <a:schemeClr val="tx1"/>
                </a:solidFill>
                <a:effectLst/>
                <a:latin typeface="+mn-lt"/>
                <a:ea typeface="+mn-ea"/>
                <a:cs typeface="+mn-cs"/>
              </a:rPr>
              <a:t>nd</a:t>
            </a:r>
            <a:r>
              <a:rPr lang="en-GB" sz="1200" i="1" kern="1200" dirty="0">
                <a:solidFill>
                  <a:schemeClr val="tx1"/>
                </a:solidFill>
                <a:effectLst/>
                <a:latin typeface="+mn-lt"/>
                <a:ea typeface="+mn-ea"/>
                <a:cs typeface="+mn-cs"/>
              </a:rPr>
              <a:t> (which is tomorrow). Fidelity doesn’t have a date confirmed yet, but we anticipate that it’ll be a little way down the line, and of course we’ll keep our members aware when we have a date. But on all other platforms which the factor portfolios are hosted, the new factor funds have been swapped in, and in fact already stand at more than £1.5B in assets which is absolutely fantastic.</a:t>
            </a:r>
            <a:endParaRPr lang="en-GB" sz="1200" kern="1200" dirty="0">
              <a:solidFill>
                <a:schemeClr val="tx1"/>
              </a:solidFill>
              <a:effectLst/>
              <a:latin typeface="+mn-lt"/>
              <a:ea typeface="+mn-ea"/>
              <a:cs typeface="+mn-cs"/>
            </a:endParaRPr>
          </a:p>
          <a:p>
            <a:endParaRPr lang="en-US" b="1" dirty="0"/>
          </a:p>
        </p:txBody>
      </p:sp>
      <p:sp>
        <p:nvSpPr>
          <p:cNvPr id="4" name="Slide Number Placeholder 3">
            <a:extLst>
              <a:ext uri="{FF2B5EF4-FFF2-40B4-BE49-F238E27FC236}">
                <a16:creationId xmlns:a16="http://schemas.microsoft.com/office/drawing/2014/main" id="{8DC8406C-C9CE-F662-E70F-860C912A24E4}"/>
              </a:ext>
            </a:extLst>
          </p:cNvPr>
          <p:cNvSpPr>
            <a:spLocks noGrp="1"/>
          </p:cNvSpPr>
          <p:nvPr>
            <p:ph type="sldNum" sz="quarter" idx="5"/>
          </p:nvPr>
        </p:nvSpPr>
        <p:spPr/>
        <p:txBody>
          <a:bodyPr/>
          <a:lstStyle/>
          <a:p>
            <a:fld id="{DF7FC22E-A2F5-44F4-83FB-01DFF06FB5EB}" type="slidenum">
              <a:rPr lang="en-GB" smtClean="0"/>
              <a:t>34</a:t>
            </a:fld>
            <a:endParaRPr lang="en-GB"/>
          </a:p>
        </p:txBody>
      </p:sp>
    </p:spTree>
    <p:extLst>
      <p:ext uri="{BB962C8B-B14F-4D97-AF65-F5344CB8AC3E}">
        <p14:creationId xmlns:p14="http://schemas.microsoft.com/office/powerpoint/2010/main" val="8757553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8CD41-B2F8-D901-AFD3-17C88C05C8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F36ECF-FF56-14B9-0B90-DB4E7EF7EF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E81502-F889-0A0F-D64B-187C367E0AFE}"/>
              </a:ext>
            </a:extLst>
          </p:cNvPr>
          <p:cNvSpPr>
            <a:spLocks noGrp="1"/>
          </p:cNvSpPr>
          <p:nvPr>
            <p:ph type="body" idx="1"/>
          </p:nvPr>
        </p:nvSpPr>
        <p:spPr/>
        <p:txBody>
          <a:bodyPr/>
          <a:lstStyle/>
          <a:p>
            <a:pPr lvl="0"/>
            <a:r>
              <a:rPr lang="en-GB" sz="1200" b="1" kern="1200" dirty="0">
                <a:solidFill>
                  <a:schemeClr val="tx1"/>
                </a:solidFill>
                <a:effectLst/>
                <a:latin typeface="+mn-lt"/>
                <a:ea typeface="+mn-ea"/>
                <a:cs typeface="+mn-cs"/>
              </a:rPr>
              <a:t>Question 3: As the Momentum fund which triggered the rebalance on the World suite is also included in Earth, why has Earth not also had a rebalance?</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The key difference here is that the drifted positions of the funds in Earth and World are ‘out of sync’, because they’ve been rebalanced at different points in the past. That being said, we have been keeping an eye on the Momentum fund’s drift in the Earth portfolio and it is getting quite close to the point of triggering a rebalance, but remember that this is all market dependent – Momentum could retreat over the coming days and a rebalance for Earth could still be several months away. Obviously, whenever Earth does rebalance, ebi will contact advisors the same day to let them know when we plan to carry out that rebalance.</a:t>
            </a:r>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1FF3C39E-FF59-51ED-D302-9394812675CE}"/>
              </a:ext>
            </a:extLst>
          </p:cNvPr>
          <p:cNvSpPr>
            <a:spLocks noGrp="1"/>
          </p:cNvSpPr>
          <p:nvPr>
            <p:ph type="sldNum" sz="quarter" idx="5"/>
          </p:nvPr>
        </p:nvSpPr>
        <p:spPr/>
        <p:txBody>
          <a:bodyPr/>
          <a:lstStyle/>
          <a:p>
            <a:fld id="{DF7FC22E-A2F5-44F4-83FB-01DFF06FB5EB}" type="slidenum">
              <a:rPr lang="en-GB" smtClean="0"/>
              <a:t>35</a:t>
            </a:fld>
            <a:endParaRPr lang="en-GB"/>
          </a:p>
        </p:txBody>
      </p:sp>
    </p:spTree>
    <p:extLst>
      <p:ext uri="{BB962C8B-B14F-4D97-AF65-F5344CB8AC3E}">
        <p14:creationId xmlns:p14="http://schemas.microsoft.com/office/powerpoint/2010/main" val="33397751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234CE-05BC-B57F-D6D5-EA0602A732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815F56-2ACF-2343-DBED-BF435270E1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F244CC-6813-0BC2-5361-656348E15EF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B128AF9-65D3-2C9A-54E5-FF353BA8E99C}"/>
              </a:ext>
            </a:extLst>
          </p:cNvPr>
          <p:cNvSpPr>
            <a:spLocks noGrp="1"/>
          </p:cNvSpPr>
          <p:nvPr>
            <p:ph type="sldNum" sz="quarter" idx="5"/>
          </p:nvPr>
        </p:nvSpPr>
        <p:spPr/>
        <p:txBody>
          <a:bodyPr/>
          <a:lstStyle/>
          <a:p>
            <a:fld id="{DF7FC22E-A2F5-44F4-83FB-01DFF06FB5EB}" type="slidenum">
              <a:rPr lang="en-GB" smtClean="0"/>
              <a:t>36</a:t>
            </a:fld>
            <a:endParaRPr lang="en-GB"/>
          </a:p>
        </p:txBody>
      </p:sp>
    </p:spTree>
    <p:extLst>
      <p:ext uri="{BB962C8B-B14F-4D97-AF65-F5344CB8AC3E}">
        <p14:creationId xmlns:p14="http://schemas.microsoft.com/office/powerpoint/2010/main" val="4893349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7FC22E-A2F5-44F4-83FB-01DFF06FB5EB}" type="slidenum">
              <a:rPr lang="en-GB" smtClean="0"/>
              <a:t>37</a:t>
            </a:fld>
            <a:endParaRPr lang="en-GB"/>
          </a:p>
        </p:txBody>
      </p:sp>
    </p:spTree>
    <p:extLst>
      <p:ext uri="{BB962C8B-B14F-4D97-AF65-F5344CB8AC3E}">
        <p14:creationId xmlns:p14="http://schemas.microsoft.com/office/powerpoint/2010/main" val="17602549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C96B8-18BA-0BAF-316B-1BF526AE31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08AEBA-5C6D-5270-45A0-2C6A560C29E4}"/>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494E114-A6A4-CC1C-B21C-17D678F00AF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A48B564-0941-1682-E9C6-29EB0FD66798}"/>
              </a:ext>
            </a:extLst>
          </p:cNvPr>
          <p:cNvSpPr>
            <a:spLocks noGrp="1"/>
          </p:cNvSpPr>
          <p:nvPr>
            <p:ph type="sldNum" sz="quarter" idx="5"/>
          </p:nvPr>
        </p:nvSpPr>
        <p:spPr/>
        <p:txBody>
          <a:bodyPr/>
          <a:lstStyle/>
          <a:p>
            <a:fld id="{DF7FC22E-A2F5-44F4-83FB-01DFF06FB5EB}" type="slidenum">
              <a:rPr lang="en-GB" smtClean="0"/>
              <a:t>38</a:t>
            </a:fld>
            <a:endParaRPr lang="en-GB"/>
          </a:p>
        </p:txBody>
      </p:sp>
    </p:spTree>
    <p:extLst>
      <p:ext uri="{BB962C8B-B14F-4D97-AF65-F5344CB8AC3E}">
        <p14:creationId xmlns:p14="http://schemas.microsoft.com/office/powerpoint/2010/main" val="2086241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7BDFD-D780-9213-723B-9D0246F509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4C6BEF-53B8-ACC4-B717-34FF93EF7F12}"/>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1149C98-34E3-1536-E76F-9EE7B8677044}"/>
              </a:ext>
            </a:extLst>
          </p:cNvPr>
          <p:cNvSpPr>
            <a:spLocks noGrp="1"/>
          </p:cNvSpPr>
          <p:nvPr>
            <p:ph type="body" idx="1"/>
          </p:nvPr>
        </p:nvSpPr>
        <p:spPr/>
        <p:txBody>
          <a:bodyPr/>
          <a:lstStyle/>
          <a:p>
            <a:r>
              <a:rPr lang="en-GB" sz="1200" b="0" i="0" kern="1200" dirty="0">
                <a:solidFill>
                  <a:schemeClr val="tx1"/>
                </a:solidFill>
                <a:effectLst/>
                <a:latin typeface="+mn-lt"/>
                <a:ea typeface="+mn-ea"/>
                <a:cs typeface="+mn-cs"/>
              </a:rPr>
              <a:t>2025 marked a major milestone for </a:t>
            </a:r>
            <a:r>
              <a:rPr lang="en-GB" sz="1200" b="0" i="0" kern="1200" dirty="0" err="1">
                <a:solidFill>
                  <a:schemeClr val="tx1"/>
                </a:solidFill>
                <a:effectLst/>
                <a:latin typeface="+mn-lt"/>
                <a:ea typeface="+mn-ea"/>
                <a:cs typeface="+mn-cs"/>
              </a:rPr>
              <a:t>ebi</a:t>
            </a:r>
            <a:r>
              <a:rPr lang="en-GB" sz="1200" b="0" i="0" kern="1200" dirty="0">
                <a:solidFill>
                  <a:schemeClr val="tx1"/>
                </a:solidFill>
                <a:effectLst/>
                <a:latin typeface="+mn-lt"/>
                <a:ea typeface="+mn-ea"/>
                <a:cs typeface="+mn-cs"/>
              </a:rPr>
              <a:t>. We won a record 8 industry awards, exceeded £5bn in AUM and successfully launched our Fund of Funds solution. Thank you to our clients and partners, we look ahead to 2026 with confidence and continued momentum.</a:t>
            </a:r>
          </a:p>
          <a:p>
            <a:endParaRPr lang="en-GB"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i="0" kern="1200" dirty="0">
                <a:solidFill>
                  <a:schemeClr val="tx1"/>
                </a:solidFill>
                <a:effectLst/>
                <a:latin typeface="+mn-lt"/>
                <a:ea typeface="+mn-ea"/>
                <a:cs typeface="+mn-cs"/>
              </a:rPr>
              <a:t>Citywire Adviser Choice Awards 2025 x 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i="0" kern="1200" dirty="0">
                <a:solidFill>
                  <a:schemeClr val="tx1"/>
                </a:solidFill>
                <a:effectLst/>
                <a:latin typeface="+mn-lt"/>
                <a:ea typeface="+mn-ea"/>
                <a:cs typeface="+mn-cs"/>
              </a:rPr>
              <a:t>Most useful digital interface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i="0" kern="1200" dirty="0">
                <a:solidFill>
                  <a:schemeClr val="tx1"/>
                </a:solidFill>
                <a:effectLst/>
                <a:latin typeface="+mn-lt"/>
                <a:ea typeface="+mn-ea"/>
                <a:cs typeface="+mn-cs"/>
              </a:rPr>
              <a:t>Most satisfactory investment outcome and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i="0" kern="1200" dirty="0">
                <a:solidFill>
                  <a:schemeClr val="tx1"/>
                </a:solidFill>
                <a:effectLst/>
                <a:latin typeface="+mn-lt"/>
                <a:ea typeface="+mn-ea"/>
                <a:cs typeface="+mn-cs"/>
              </a:rPr>
              <a:t>Best value for money</a:t>
            </a:r>
          </a:p>
          <a:p>
            <a:pPr marL="171450" indent="-171450">
              <a:buFont typeface="Arial" panose="020B0604020202020204" pitchFamily="34" charset="0"/>
              <a:buChar char="•"/>
            </a:pPr>
            <a:r>
              <a:rPr lang="en-GB" sz="1200" b="1" i="0" kern="1200" dirty="0">
                <a:solidFill>
                  <a:schemeClr val="tx1"/>
                </a:solidFill>
                <a:effectLst/>
                <a:latin typeface="+mn-lt"/>
                <a:ea typeface="+mn-ea"/>
                <a:cs typeface="+mn-cs"/>
              </a:rPr>
              <a:t>'Best Outsourced Investment Manager</a:t>
            </a:r>
            <a:r>
              <a:rPr lang="en-GB" sz="1200" b="0" i="0" kern="1200" dirty="0">
                <a:solidFill>
                  <a:schemeClr val="tx1"/>
                </a:solidFill>
                <a:effectLst/>
                <a:latin typeface="+mn-lt"/>
                <a:ea typeface="+mn-ea"/>
                <a:cs typeface="+mn-cs"/>
              </a:rPr>
              <a:t>' at the </a:t>
            </a:r>
            <a:r>
              <a:rPr lang="en-GB" sz="1200" b="1" i="0" kern="1200" dirty="0">
                <a:solidFill>
                  <a:schemeClr val="tx1"/>
                </a:solidFill>
                <a:effectLst/>
                <a:latin typeface="+mn-lt"/>
                <a:ea typeface="+mn-ea"/>
                <a:cs typeface="+mn-cs"/>
                <a:hlinkClick r:id="rId3"/>
              </a:rPr>
              <a:t>Money Marketing</a:t>
            </a:r>
            <a:r>
              <a:rPr lang="en-GB" sz="1200" b="0" i="0" kern="1200" dirty="0">
                <a:solidFill>
                  <a:schemeClr val="tx1"/>
                </a:solidFill>
                <a:effectLst/>
                <a:latin typeface="+mn-lt"/>
                <a:ea typeface="+mn-ea"/>
                <a:cs typeface="+mn-cs"/>
              </a:rPr>
              <a:t> Awards 2025, for the second year running. </a:t>
            </a:r>
          </a:p>
          <a:p>
            <a:pPr marL="171450" indent="-171450">
              <a:buFont typeface="Arial" panose="020B0604020202020204" pitchFamily="34" charset="0"/>
              <a:buChar char="•"/>
            </a:pPr>
            <a:r>
              <a:rPr lang="en-GB" sz="1200" b="1" i="0" kern="1200" dirty="0">
                <a:solidFill>
                  <a:schemeClr val="tx1"/>
                </a:solidFill>
                <a:effectLst/>
                <a:latin typeface="+mn-lt"/>
                <a:ea typeface="+mn-ea"/>
                <a:cs typeface="+mn-cs"/>
              </a:rPr>
              <a:t>Best Sustainable/ESG Investment Portfolio Range</a:t>
            </a:r>
            <a:r>
              <a:rPr lang="en-GB" sz="1200" b="0" i="0" kern="1200" dirty="0">
                <a:solidFill>
                  <a:schemeClr val="tx1"/>
                </a:solidFill>
                <a:effectLst/>
                <a:latin typeface="+mn-lt"/>
                <a:ea typeface="+mn-ea"/>
                <a:cs typeface="+mn-cs"/>
              </a:rPr>
              <a:t> at Investment week sustainable investment awards</a:t>
            </a:r>
          </a:p>
          <a:p>
            <a:pPr marL="171450" indent="-171450">
              <a:buFont typeface="Arial" panose="020B0604020202020204" pitchFamily="34" charset="0"/>
              <a:buChar char="•"/>
            </a:pPr>
            <a:endParaRPr lang="en-GB"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1" i="0" kern="1200" dirty="0">
                <a:solidFill>
                  <a:schemeClr val="tx1"/>
                </a:solidFill>
                <a:effectLst/>
                <a:latin typeface="+mn-lt"/>
                <a:ea typeface="+mn-ea"/>
                <a:cs typeface="+mn-cs"/>
                <a:hlinkClick r:id="rId4"/>
              </a:rPr>
              <a:t>FT Adviser</a:t>
            </a:r>
            <a:r>
              <a:rPr lang="en-GB" sz="1200" b="0" i="0" kern="1200" dirty="0">
                <a:solidFill>
                  <a:schemeClr val="tx1"/>
                </a:solidFill>
                <a:effectLst/>
                <a:latin typeface="+mn-lt"/>
                <a:ea typeface="+mn-ea"/>
                <a:cs typeface="+mn-cs"/>
              </a:rPr>
              <a:t> Service Awards x 2</a:t>
            </a:r>
          </a:p>
          <a:p>
            <a:pPr marL="628650" lvl="1" indent="-171450">
              <a:buFont typeface="Arial" panose="020B0604020202020204" pitchFamily="34" charset="0"/>
              <a:buChar char="•"/>
            </a:pPr>
            <a:r>
              <a:rPr lang="en-GB" sz="1200" b="0" i="0" kern="1200" dirty="0">
                <a:solidFill>
                  <a:schemeClr val="tx1"/>
                </a:solidFill>
                <a:effectLst/>
                <a:latin typeface="+mn-lt"/>
                <a:ea typeface="+mn-ea"/>
                <a:cs typeface="+mn-cs"/>
              </a:rPr>
              <a:t>achieving an outstanding </a:t>
            </a:r>
            <a:r>
              <a:rPr lang="en-GB" sz="1200" b="1" i="0" kern="1200" dirty="0">
                <a:solidFill>
                  <a:schemeClr val="tx1"/>
                </a:solidFill>
                <a:effectLst/>
                <a:latin typeface="+mn-lt"/>
                <a:ea typeface="+mn-ea"/>
                <a:cs typeface="+mn-cs"/>
              </a:rPr>
              <a:t>5 Stars – Discretionary Fund Managers rating</a:t>
            </a:r>
            <a:r>
              <a:rPr lang="en-GB" sz="1200" b="0" i="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GB" sz="1200" b="1" i="0" kern="1200" dirty="0">
                <a:solidFill>
                  <a:schemeClr val="tx1"/>
                </a:solidFill>
                <a:effectLst/>
                <a:latin typeface="+mn-lt"/>
                <a:ea typeface="+mn-ea"/>
                <a:cs typeface="+mn-cs"/>
              </a:rPr>
              <a:t>Most Improved – Discretionary Fund Managers</a:t>
            </a:r>
            <a:r>
              <a:rPr lang="en-GB" sz="1200" b="0" i="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GB" sz="1200" b="1" i="0" kern="1200" dirty="0">
                <a:solidFill>
                  <a:schemeClr val="tx1"/>
                </a:solidFill>
                <a:effectLst/>
                <a:latin typeface="+mn-lt"/>
                <a:ea typeface="+mn-ea"/>
                <a:cs typeface="+mn-cs"/>
              </a:rPr>
              <a:t>Best Technology Provider- Front Office</a:t>
            </a:r>
            <a:r>
              <a:rPr lang="en-GB" sz="1200" b="0" i="0" kern="1200" dirty="0">
                <a:solidFill>
                  <a:schemeClr val="tx1"/>
                </a:solidFill>
                <a:effectLst/>
                <a:latin typeface="+mn-lt"/>
                <a:ea typeface="+mn-ea"/>
                <a:cs typeface="+mn-cs"/>
              </a:rPr>
              <a:t>' at the Institutional Asset Manager Awards. </a:t>
            </a:r>
            <a:endParaRPr lang="en-GB" dirty="0"/>
          </a:p>
        </p:txBody>
      </p:sp>
      <p:sp>
        <p:nvSpPr>
          <p:cNvPr id="4" name="Slide Number Placeholder 3">
            <a:extLst>
              <a:ext uri="{FF2B5EF4-FFF2-40B4-BE49-F238E27FC236}">
                <a16:creationId xmlns:a16="http://schemas.microsoft.com/office/drawing/2014/main" id="{589CB1BF-F878-9E0D-27E7-8776FFACFD5F}"/>
              </a:ext>
            </a:extLst>
          </p:cNvPr>
          <p:cNvSpPr>
            <a:spLocks noGrp="1"/>
          </p:cNvSpPr>
          <p:nvPr>
            <p:ph type="sldNum" sz="quarter" idx="5"/>
          </p:nvPr>
        </p:nvSpPr>
        <p:spPr/>
        <p:txBody>
          <a:bodyPr/>
          <a:lstStyle/>
          <a:p>
            <a:fld id="{DF7FC22E-A2F5-44F4-83FB-01DFF06FB5EB}" type="slidenum">
              <a:rPr lang="en-GB" smtClean="0"/>
              <a:t>4</a:t>
            </a:fld>
            <a:endParaRPr lang="en-GB"/>
          </a:p>
        </p:txBody>
      </p:sp>
    </p:spTree>
    <p:extLst>
      <p:ext uri="{BB962C8B-B14F-4D97-AF65-F5344CB8AC3E}">
        <p14:creationId xmlns:p14="http://schemas.microsoft.com/office/powerpoint/2010/main" val="885947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ED5FB-C231-D505-01CE-4AA9D83CA4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7ADC6C-B71A-429F-2710-7ADB0C8C5935}"/>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3C09314-D0A5-8049-4DC9-A22D13DDE191}"/>
              </a:ext>
            </a:extLst>
          </p:cNvPr>
          <p:cNvSpPr>
            <a:spLocks noGrp="1"/>
          </p:cNvSpPr>
          <p:nvPr>
            <p:ph type="body" idx="1"/>
          </p:nvPr>
        </p:nvSpPr>
        <p:spPr/>
        <p:txBody>
          <a:bodyPr/>
          <a:lstStyle/>
          <a:p>
            <a:r>
              <a:rPr lang="en-GB" dirty="0"/>
              <a:t>Brief intro to </a:t>
            </a:r>
            <a:r>
              <a:rPr lang="en-GB" dirty="0" err="1"/>
              <a:t>ebi</a:t>
            </a:r>
            <a:r>
              <a:rPr lang="en-GB" dirty="0"/>
              <a:t> and our models</a:t>
            </a:r>
          </a:p>
        </p:txBody>
      </p:sp>
      <p:sp>
        <p:nvSpPr>
          <p:cNvPr id="4" name="Slide Number Placeholder 3">
            <a:extLst>
              <a:ext uri="{FF2B5EF4-FFF2-40B4-BE49-F238E27FC236}">
                <a16:creationId xmlns:a16="http://schemas.microsoft.com/office/drawing/2014/main" id="{F0813F17-8A3E-E9AB-665B-C59CD5A4BD61}"/>
              </a:ext>
            </a:extLst>
          </p:cNvPr>
          <p:cNvSpPr>
            <a:spLocks noGrp="1"/>
          </p:cNvSpPr>
          <p:nvPr>
            <p:ph type="sldNum" sz="quarter" idx="5"/>
          </p:nvPr>
        </p:nvSpPr>
        <p:spPr/>
        <p:txBody>
          <a:bodyPr/>
          <a:lstStyle/>
          <a:p>
            <a:fld id="{DF7FC22E-A2F5-44F4-83FB-01DFF06FB5EB}" type="slidenum">
              <a:rPr lang="en-GB" smtClean="0"/>
              <a:t>5</a:t>
            </a:fld>
            <a:endParaRPr lang="en-GB"/>
          </a:p>
        </p:txBody>
      </p:sp>
    </p:spTree>
    <p:extLst>
      <p:ext uri="{BB962C8B-B14F-4D97-AF65-F5344CB8AC3E}">
        <p14:creationId xmlns:p14="http://schemas.microsoft.com/office/powerpoint/2010/main" val="1983943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1CAA0-40AB-0D75-B243-FF8A7838D7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1E566B-3BEA-6D7A-0961-37CED8297A8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AF3A7122-33E4-F368-8AFA-1C82E3BFC574}"/>
              </a:ext>
            </a:extLst>
          </p:cNvPr>
          <p:cNvSpPr>
            <a:spLocks noGrp="1"/>
          </p:cNvSpPr>
          <p:nvPr>
            <p:ph type="body" idx="1"/>
          </p:nvPr>
        </p:nvSpPr>
        <p:spPr/>
        <p:txBody>
          <a:bodyPr/>
          <a:lstStyle/>
          <a:p>
            <a:r>
              <a:rPr lang="en-US" dirty="0"/>
              <a:t>Thank you Tom, and welcome everyone.</a:t>
            </a:r>
          </a:p>
          <a:p>
            <a:endParaRPr lang="en-US" dirty="0"/>
          </a:p>
          <a:p>
            <a:r>
              <a:rPr lang="en-US" dirty="0"/>
              <a:t>As you might imagine, given the quarter we’ve had, we’ve got quite a lot to get through, so let’s get stuck straight in.</a:t>
            </a:r>
          </a:p>
        </p:txBody>
      </p:sp>
      <p:sp>
        <p:nvSpPr>
          <p:cNvPr id="4" name="Slide Number Placeholder 3">
            <a:extLst>
              <a:ext uri="{FF2B5EF4-FFF2-40B4-BE49-F238E27FC236}">
                <a16:creationId xmlns:a16="http://schemas.microsoft.com/office/drawing/2014/main" id="{8A5D408C-7110-A540-506D-974FA2E0D4BD}"/>
              </a:ext>
            </a:extLst>
          </p:cNvPr>
          <p:cNvSpPr>
            <a:spLocks noGrp="1"/>
          </p:cNvSpPr>
          <p:nvPr>
            <p:ph type="sldNum" sz="quarter" idx="5"/>
          </p:nvPr>
        </p:nvSpPr>
        <p:spPr/>
        <p:txBody>
          <a:bodyPr/>
          <a:lstStyle/>
          <a:p>
            <a:fld id="{DF7FC22E-A2F5-44F4-83FB-01DFF06FB5EB}" type="slidenum">
              <a:rPr lang="en-GB" smtClean="0"/>
              <a:t>6</a:t>
            </a:fld>
            <a:endParaRPr lang="en-GB"/>
          </a:p>
        </p:txBody>
      </p:sp>
    </p:spTree>
    <p:extLst>
      <p:ext uri="{BB962C8B-B14F-4D97-AF65-F5344CB8AC3E}">
        <p14:creationId xmlns:p14="http://schemas.microsoft.com/office/powerpoint/2010/main" val="729868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FC06C-7671-32A5-1FDE-16E8ADA18C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3BD317-E5E3-1BF2-DEFD-5B74FAC397B9}"/>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27E0F27-CF30-20F8-1FAA-82467CBF2D16}"/>
              </a:ext>
            </a:extLst>
          </p:cNvPr>
          <p:cNvSpPr>
            <a:spLocks noGrp="1"/>
          </p:cNvSpPr>
          <p:nvPr>
            <p:ph type="body" idx="1"/>
          </p:nvPr>
        </p:nvSpPr>
        <p:spPr/>
        <p:txBody>
          <a:bodyPr/>
          <a:lstStyle/>
          <a:p>
            <a:r>
              <a:rPr lang="en-GB" dirty="0"/>
              <a:t>Here’s our plan of action for today’s webinar – we’ve included all the normal components of our quarterly updates. </a:t>
            </a:r>
          </a:p>
          <a:p>
            <a:endParaRPr lang="en-GB" dirty="0"/>
          </a:p>
          <a:p>
            <a:r>
              <a:rPr lang="en-GB" dirty="0"/>
              <a:t>First we’ll have the macro update, looking at how key events have impacted the financial markets. </a:t>
            </a:r>
          </a:p>
          <a:p>
            <a:endParaRPr lang="en-GB" dirty="0"/>
          </a:p>
          <a:p>
            <a:r>
              <a:rPr lang="en-GB" dirty="0"/>
              <a:t>Then we’ll zoom in a bit on ebi’s portfolios performance. </a:t>
            </a:r>
          </a:p>
          <a:p>
            <a:endParaRPr lang="en-GB" dirty="0"/>
          </a:p>
          <a:p>
            <a:r>
              <a:rPr lang="en-GB" dirty="0"/>
              <a:t>And then finally we’ll have some non-portfolio updates to share with you all, including exciting updates on our new factor funds, the funds of funds, and information regarding the upcoming rebalance of the World portfolios, so stick around for that.</a:t>
            </a:r>
          </a:p>
          <a:p>
            <a:endParaRPr lang="en-US" dirty="0"/>
          </a:p>
        </p:txBody>
      </p:sp>
      <p:sp>
        <p:nvSpPr>
          <p:cNvPr id="4" name="Slide Number Placeholder 3">
            <a:extLst>
              <a:ext uri="{FF2B5EF4-FFF2-40B4-BE49-F238E27FC236}">
                <a16:creationId xmlns:a16="http://schemas.microsoft.com/office/drawing/2014/main" id="{E4115560-B75F-701F-D1A2-6FA8E6748693}"/>
              </a:ext>
            </a:extLst>
          </p:cNvPr>
          <p:cNvSpPr>
            <a:spLocks noGrp="1"/>
          </p:cNvSpPr>
          <p:nvPr>
            <p:ph type="sldNum" sz="quarter" idx="5"/>
          </p:nvPr>
        </p:nvSpPr>
        <p:spPr/>
        <p:txBody>
          <a:bodyPr/>
          <a:lstStyle/>
          <a:p>
            <a:fld id="{DF7FC22E-A2F5-44F4-83FB-01DFF06FB5EB}" type="slidenum">
              <a:rPr lang="en-GB" smtClean="0"/>
              <a:t>7</a:t>
            </a:fld>
            <a:endParaRPr lang="en-GB"/>
          </a:p>
        </p:txBody>
      </p:sp>
    </p:spTree>
    <p:extLst>
      <p:ext uri="{BB962C8B-B14F-4D97-AF65-F5344CB8AC3E}">
        <p14:creationId xmlns:p14="http://schemas.microsoft.com/office/powerpoint/2010/main" val="1541981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EF671-76B5-754E-656F-732920406F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6721BD-4641-56AB-372A-F7019B8AFCC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882BA04-12AB-1278-C457-54B773F91247}"/>
              </a:ext>
            </a:extLst>
          </p:cNvPr>
          <p:cNvSpPr>
            <a:spLocks noGrp="1"/>
          </p:cNvSpPr>
          <p:nvPr>
            <p:ph type="body" idx="1"/>
          </p:nvPr>
        </p:nvSpPr>
        <p:spPr/>
        <p:txBody>
          <a:bodyPr/>
          <a:lstStyle/>
          <a:p>
            <a:r>
              <a:rPr lang="en-US" dirty="0"/>
              <a:t>OK, so – what a quarter it’s been for a macro update!</a:t>
            </a:r>
          </a:p>
          <a:p>
            <a:endParaRPr lang="en-US" dirty="0"/>
          </a:p>
          <a:p>
            <a:r>
              <a:rPr lang="en-US" dirty="0"/>
              <a:t>I should probably make some form of disclaimer here that we can only prepare slides with the news that we have at the time, so these slides will be more of a review of the last three months, rather than the latest news from the Middle East.</a:t>
            </a:r>
          </a:p>
        </p:txBody>
      </p:sp>
      <p:sp>
        <p:nvSpPr>
          <p:cNvPr id="4" name="Slide Number Placeholder 3">
            <a:extLst>
              <a:ext uri="{FF2B5EF4-FFF2-40B4-BE49-F238E27FC236}">
                <a16:creationId xmlns:a16="http://schemas.microsoft.com/office/drawing/2014/main" id="{A6178228-B353-B9B0-30C9-56B7359135B8}"/>
              </a:ext>
            </a:extLst>
          </p:cNvPr>
          <p:cNvSpPr>
            <a:spLocks noGrp="1"/>
          </p:cNvSpPr>
          <p:nvPr>
            <p:ph type="sldNum" sz="quarter" idx="5"/>
          </p:nvPr>
        </p:nvSpPr>
        <p:spPr/>
        <p:txBody>
          <a:bodyPr/>
          <a:lstStyle/>
          <a:p>
            <a:fld id="{DF7FC22E-A2F5-44F4-83FB-01DFF06FB5EB}" type="slidenum">
              <a:rPr lang="en-GB" smtClean="0"/>
              <a:t>8</a:t>
            </a:fld>
            <a:endParaRPr lang="en-GB"/>
          </a:p>
        </p:txBody>
      </p:sp>
    </p:spTree>
    <p:extLst>
      <p:ext uri="{BB962C8B-B14F-4D97-AF65-F5344CB8AC3E}">
        <p14:creationId xmlns:p14="http://schemas.microsoft.com/office/powerpoint/2010/main" val="1910408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3A13A-C8F9-1230-0DD4-9E00EF38E8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F75038-84C5-4F00-582F-1D6A4EC2F49E}"/>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4C46A46-2B14-CB82-F1FF-085FFD4EE826}"/>
              </a:ext>
            </a:extLst>
          </p:cNvPr>
          <p:cNvSpPr>
            <a:spLocks noGrp="1"/>
          </p:cNvSpPr>
          <p:nvPr>
            <p:ph type="body" idx="1"/>
          </p:nvPr>
        </p:nvSpPr>
        <p:spPr/>
        <p:txBody>
          <a:bodyPr/>
          <a:lstStyle/>
          <a:p>
            <a:r>
              <a:rPr lang="en-GB" dirty="0"/>
              <a:t>But first of all, some headlines. </a:t>
            </a:r>
          </a:p>
          <a:p>
            <a:endParaRPr lang="en-GB" dirty="0"/>
          </a:p>
          <a:p>
            <a:r>
              <a:rPr lang="en-GB" dirty="0"/>
              <a:t>It won’t come as news to anyone that the equity markets dipped quite significantly in March, and we’ll discuss that on the following slides, but </a:t>
            </a:r>
            <a:r>
              <a:rPr lang="en-GB" i="1" dirty="0"/>
              <a:t>actually</a:t>
            </a:r>
            <a:r>
              <a:rPr lang="en-GB" dirty="0"/>
              <a:t> the market was only down by 0.93% percent for the quarter, once January and February’s returns are taken into account. I think it’s therefore a </a:t>
            </a:r>
            <a:r>
              <a:rPr lang="en-GB" i="1" dirty="0"/>
              <a:t>disappointing </a:t>
            </a:r>
            <a:r>
              <a:rPr lang="en-GB" dirty="0"/>
              <a:t>quarter</a:t>
            </a:r>
            <a:r>
              <a:rPr lang="en-GB" i="1" dirty="0"/>
              <a:t> </a:t>
            </a:r>
            <a:r>
              <a:rPr lang="en-GB" i="0" dirty="0"/>
              <a:t>rather than a disastrous one for equities, and we’ll get into the factors that contributed to that performance a little later on as well.</a:t>
            </a:r>
            <a:endParaRPr lang="en-GB" dirty="0"/>
          </a:p>
          <a:p>
            <a:endParaRPr lang="en-GB" dirty="0"/>
          </a:p>
          <a:p>
            <a:r>
              <a:rPr lang="en-GB" dirty="0"/>
              <a:t>And in fact just to highlight that same point in a little more detail, you can see on the graph here how this quarter compares to this time last year, when the President announced his Liberation Day tariffs, and you can see that the fallout wasn’t nearly as significant this quarter as in 2025. However, obviously, we have to note that the situation in the Middle East is still ongoing, and there’s still plenty of time for the markets to react further, but I think it helps to zoom out and get a sense of perspective when looking at these types of things. </a:t>
            </a:r>
          </a:p>
          <a:p>
            <a:endParaRPr lang="en-GB" dirty="0"/>
          </a:p>
          <a:p>
            <a:r>
              <a:rPr lang="en-GB" dirty="0"/>
              <a:t>Meanwhile, on the Bond side, there was a moderating effect to be sure, as we would expect – the global bond market returned plus 0.9% percent for the quarter, despite taking those dips in January and March, and again we’re going to get into the weeds a little more on that in the next few minutes.</a:t>
            </a:r>
          </a:p>
        </p:txBody>
      </p:sp>
      <p:sp>
        <p:nvSpPr>
          <p:cNvPr id="4" name="Slide Number Placeholder 3">
            <a:extLst>
              <a:ext uri="{FF2B5EF4-FFF2-40B4-BE49-F238E27FC236}">
                <a16:creationId xmlns:a16="http://schemas.microsoft.com/office/drawing/2014/main" id="{C2CEE88A-769A-949E-B102-ED6ADBBCFAF3}"/>
              </a:ext>
            </a:extLst>
          </p:cNvPr>
          <p:cNvSpPr>
            <a:spLocks noGrp="1"/>
          </p:cNvSpPr>
          <p:nvPr>
            <p:ph type="sldNum" sz="quarter" idx="5"/>
          </p:nvPr>
        </p:nvSpPr>
        <p:spPr/>
        <p:txBody>
          <a:bodyPr/>
          <a:lstStyle/>
          <a:p>
            <a:fld id="{DF7FC22E-A2F5-44F4-83FB-01DFF06FB5EB}" type="slidenum">
              <a:rPr lang="en-GB" smtClean="0"/>
              <a:t>9</a:t>
            </a:fld>
            <a:endParaRPr lang="en-GB"/>
          </a:p>
        </p:txBody>
      </p:sp>
    </p:spTree>
    <p:extLst>
      <p:ext uri="{BB962C8B-B14F-4D97-AF65-F5344CB8AC3E}">
        <p14:creationId xmlns:p14="http://schemas.microsoft.com/office/powerpoint/2010/main" val="1846990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51F04-B7A7-4E14-452F-1F2EEE5305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B31F248-35AF-27E5-85E0-2793A90CB9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E4B6155-7A49-7714-5530-1318DD5FED22}"/>
              </a:ext>
            </a:extLst>
          </p:cNvPr>
          <p:cNvSpPr>
            <a:spLocks noGrp="1"/>
          </p:cNvSpPr>
          <p:nvPr>
            <p:ph type="dt" sz="half" idx="10"/>
          </p:nvPr>
        </p:nvSpPr>
        <p:spPr/>
        <p:txBody>
          <a:bodyPr/>
          <a:lstStyle/>
          <a:p>
            <a:fld id="{6785A06A-C7E0-48E5-90B4-8913186718D3}" type="datetimeFigureOut">
              <a:rPr lang="en-GB" smtClean="0"/>
              <a:t>20/04/2026</a:t>
            </a:fld>
            <a:endParaRPr lang="en-GB"/>
          </a:p>
        </p:txBody>
      </p:sp>
      <p:sp>
        <p:nvSpPr>
          <p:cNvPr id="5" name="Footer Placeholder 4">
            <a:extLst>
              <a:ext uri="{FF2B5EF4-FFF2-40B4-BE49-F238E27FC236}">
                <a16:creationId xmlns:a16="http://schemas.microsoft.com/office/drawing/2014/main" id="{BABD10F9-C864-235F-EB3C-3268A205F8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351380-AAC8-AE37-C8F7-9F08CBCC7412}"/>
              </a:ext>
            </a:extLst>
          </p:cNvPr>
          <p:cNvSpPr>
            <a:spLocks noGrp="1"/>
          </p:cNvSpPr>
          <p:nvPr>
            <p:ph type="sldNum" sz="quarter" idx="12"/>
          </p:nvPr>
        </p:nvSpPr>
        <p:spPr/>
        <p:txBody>
          <a:bodyPr/>
          <a:lstStyle/>
          <a:p>
            <a:fld id="{2628745B-B928-49B3-A8FD-1F2340F11EA7}" type="slidenum">
              <a:rPr lang="en-GB" smtClean="0"/>
              <a:t>‹#›</a:t>
            </a:fld>
            <a:endParaRPr lang="en-GB"/>
          </a:p>
        </p:txBody>
      </p:sp>
    </p:spTree>
    <p:extLst>
      <p:ext uri="{BB962C8B-B14F-4D97-AF65-F5344CB8AC3E}">
        <p14:creationId xmlns:p14="http://schemas.microsoft.com/office/powerpoint/2010/main" val="3970285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E65B5-864D-7257-40CB-02B831A5484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7342CFA-B4E3-720A-EC3C-2A576F1BCC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A0DEF29-BEED-06D0-B28A-3D248685FDFB}"/>
              </a:ext>
            </a:extLst>
          </p:cNvPr>
          <p:cNvSpPr>
            <a:spLocks noGrp="1"/>
          </p:cNvSpPr>
          <p:nvPr>
            <p:ph type="dt" sz="half" idx="10"/>
          </p:nvPr>
        </p:nvSpPr>
        <p:spPr/>
        <p:txBody>
          <a:bodyPr/>
          <a:lstStyle/>
          <a:p>
            <a:fld id="{6785A06A-C7E0-48E5-90B4-8913186718D3}" type="datetimeFigureOut">
              <a:rPr lang="en-GB" smtClean="0"/>
              <a:t>20/04/2026</a:t>
            </a:fld>
            <a:endParaRPr lang="en-GB"/>
          </a:p>
        </p:txBody>
      </p:sp>
      <p:sp>
        <p:nvSpPr>
          <p:cNvPr id="5" name="Footer Placeholder 4">
            <a:extLst>
              <a:ext uri="{FF2B5EF4-FFF2-40B4-BE49-F238E27FC236}">
                <a16:creationId xmlns:a16="http://schemas.microsoft.com/office/drawing/2014/main" id="{C5927938-34FC-DA0A-ECE9-6728B66D44E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F85731E-3235-DBFF-299F-CE95D5A523DF}"/>
              </a:ext>
            </a:extLst>
          </p:cNvPr>
          <p:cNvSpPr>
            <a:spLocks noGrp="1"/>
          </p:cNvSpPr>
          <p:nvPr>
            <p:ph type="sldNum" sz="quarter" idx="12"/>
          </p:nvPr>
        </p:nvSpPr>
        <p:spPr/>
        <p:txBody>
          <a:bodyPr/>
          <a:lstStyle/>
          <a:p>
            <a:fld id="{2628745B-B928-49B3-A8FD-1F2340F11EA7}" type="slidenum">
              <a:rPr lang="en-GB" smtClean="0"/>
              <a:t>‹#›</a:t>
            </a:fld>
            <a:endParaRPr lang="en-GB"/>
          </a:p>
        </p:txBody>
      </p:sp>
    </p:spTree>
    <p:extLst>
      <p:ext uri="{BB962C8B-B14F-4D97-AF65-F5344CB8AC3E}">
        <p14:creationId xmlns:p14="http://schemas.microsoft.com/office/powerpoint/2010/main" val="2240406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931855-E91C-5810-11F6-DD349144EA7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7786B3F-D442-361D-B7A6-661D1E1446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9E77D7-E32C-CF41-A0E4-A2240DFCF879}"/>
              </a:ext>
            </a:extLst>
          </p:cNvPr>
          <p:cNvSpPr>
            <a:spLocks noGrp="1"/>
          </p:cNvSpPr>
          <p:nvPr>
            <p:ph type="dt" sz="half" idx="10"/>
          </p:nvPr>
        </p:nvSpPr>
        <p:spPr/>
        <p:txBody>
          <a:bodyPr/>
          <a:lstStyle/>
          <a:p>
            <a:fld id="{6785A06A-C7E0-48E5-90B4-8913186718D3}" type="datetimeFigureOut">
              <a:rPr lang="en-GB" smtClean="0"/>
              <a:t>20/04/2026</a:t>
            </a:fld>
            <a:endParaRPr lang="en-GB"/>
          </a:p>
        </p:txBody>
      </p:sp>
      <p:sp>
        <p:nvSpPr>
          <p:cNvPr id="5" name="Footer Placeholder 4">
            <a:extLst>
              <a:ext uri="{FF2B5EF4-FFF2-40B4-BE49-F238E27FC236}">
                <a16:creationId xmlns:a16="http://schemas.microsoft.com/office/drawing/2014/main" id="{7AC9EC77-3B44-8D6B-CD9D-990715058F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FDC38D-F3AB-3762-D1E2-43BF2759DF97}"/>
              </a:ext>
            </a:extLst>
          </p:cNvPr>
          <p:cNvSpPr>
            <a:spLocks noGrp="1"/>
          </p:cNvSpPr>
          <p:nvPr>
            <p:ph type="sldNum" sz="quarter" idx="12"/>
          </p:nvPr>
        </p:nvSpPr>
        <p:spPr/>
        <p:txBody>
          <a:bodyPr/>
          <a:lstStyle/>
          <a:p>
            <a:fld id="{2628745B-B928-49B3-A8FD-1F2340F11EA7}" type="slidenum">
              <a:rPr lang="en-GB" smtClean="0"/>
              <a:t>‹#›</a:t>
            </a:fld>
            <a:endParaRPr lang="en-GB"/>
          </a:p>
        </p:txBody>
      </p:sp>
    </p:spTree>
    <p:extLst>
      <p:ext uri="{BB962C8B-B14F-4D97-AF65-F5344CB8AC3E}">
        <p14:creationId xmlns:p14="http://schemas.microsoft.com/office/powerpoint/2010/main" val="2821452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AA3ED-81F2-3F51-11BF-749CB59CC59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1B71DA1-19FA-C286-CE0F-D17EDE72D0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0FF88C-A168-E052-AED0-5EA283E8ECB5}"/>
              </a:ext>
            </a:extLst>
          </p:cNvPr>
          <p:cNvSpPr>
            <a:spLocks noGrp="1"/>
          </p:cNvSpPr>
          <p:nvPr>
            <p:ph type="dt" sz="half" idx="10"/>
          </p:nvPr>
        </p:nvSpPr>
        <p:spPr/>
        <p:txBody>
          <a:bodyPr/>
          <a:lstStyle/>
          <a:p>
            <a:fld id="{6785A06A-C7E0-48E5-90B4-8913186718D3}" type="datetimeFigureOut">
              <a:rPr lang="en-GB" smtClean="0"/>
              <a:t>20/04/2026</a:t>
            </a:fld>
            <a:endParaRPr lang="en-GB"/>
          </a:p>
        </p:txBody>
      </p:sp>
      <p:sp>
        <p:nvSpPr>
          <p:cNvPr id="5" name="Footer Placeholder 4">
            <a:extLst>
              <a:ext uri="{FF2B5EF4-FFF2-40B4-BE49-F238E27FC236}">
                <a16:creationId xmlns:a16="http://schemas.microsoft.com/office/drawing/2014/main" id="{9CDD4435-A702-7F1F-09A7-CB24740B3DB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E10F6-4A11-851C-B4C9-D03ABF701B38}"/>
              </a:ext>
            </a:extLst>
          </p:cNvPr>
          <p:cNvSpPr>
            <a:spLocks noGrp="1"/>
          </p:cNvSpPr>
          <p:nvPr>
            <p:ph type="sldNum" sz="quarter" idx="12"/>
          </p:nvPr>
        </p:nvSpPr>
        <p:spPr/>
        <p:txBody>
          <a:bodyPr/>
          <a:lstStyle/>
          <a:p>
            <a:fld id="{2628745B-B928-49B3-A8FD-1F2340F11EA7}" type="slidenum">
              <a:rPr lang="en-GB" smtClean="0"/>
              <a:t>‹#›</a:t>
            </a:fld>
            <a:endParaRPr lang="en-GB"/>
          </a:p>
        </p:txBody>
      </p:sp>
    </p:spTree>
    <p:extLst>
      <p:ext uri="{BB962C8B-B14F-4D97-AF65-F5344CB8AC3E}">
        <p14:creationId xmlns:p14="http://schemas.microsoft.com/office/powerpoint/2010/main" val="1447372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16AAC-3DE4-0C21-47D7-A772BAD224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AB095AB-DA71-08C6-90C8-C4F2BBAC80C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7F8768-9FBF-189B-7E04-517A9FD24840}"/>
              </a:ext>
            </a:extLst>
          </p:cNvPr>
          <p:cNvSpPr>
            <a:spLocks noGrp="1"/>
          </p:cNvSpPr>
          <p:nvPr>
            <p:ph type="dt" sz="half" idx="10"/>
          </p:nvPr>
        </p:nvSpPr>
        <p:spPr/>
        <p:txBody>
          <a:bodyPr/>
          <a:lstStyle/>
          <a:p>
            <a:fld id="{6785A06A-C7E0-48E5-90B4-8913186718D3}" type="datetimeFigureOut">
              <a:rPr lang="en-GB" smtClean="0"/>
              <a:t>20/04/2026</a:t>
            </a:fld>
            <a:endParaRPr lang="en-GB"/>
          </a:p>
        </p:txBody>
      </p:sp>
      <p:sp>
        <p:nvSpPr>
          <p:cNvPr id="5" name="Footer Placeholder 4">
            <a:extLst>
              <a:ext uri="{FF2B5EF4-FFF2-40B4-BE49-F238E27FC236}">
                <a16:creationId xmlns:a16="http://schemas.microsoft.com/office/drawing/2014/main" id="{49CB4665-6DED-6BE6-BADF-F924CBAD1D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CCB0B9-DAB2-1796-F1DD-6B51EB211F8A}"/>
              </a:ext>
            </a:extLst>
          </p:cNvPr>
          <p:cNvSpPr>
            <a:spLocks noGrp="1"/>
          </p:cNvSpPr>
          <p:nvPr>
            <p:ph type="sldNum" sz="quarter" idx="12"/>
          </p:nvPr>
        </p:nvSpPr>
        <p:spPr/>
        <p:txBody>
          <a:bodyPr/>
          <a:lstStyle/>
          <a:p>
            <a:fld id="{2628745B-B928-49B3-A8FD-1F2340F11EA7}" type="slidenum">
              <a:rPr lang="en-GB" smtClean="0"/>
              <a:t>‹#›</a:t>
            </a:fld>
            <a:endParaRPr lang="en-GB"/>
          </a:p>
        </p:txBody>
      </p:sp>
    </p:spTree>
    <p:extLst>
      <p:ext uri="{BB962C8B-B14F-4D97-AF65-F5344CB8AC3E}">
        <p14:creationId xmlns:p14="http://schemas.microsoft.com/office/powerpoint/2010/main" val="3055059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1B66F-C5FD-6BC3-0A9D-2516B00B54E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FDBEF0C-2F30-3584-8438-EA477C22DA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B2BF19F-C296-B960-351E-568BA851EB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81EAB18-C5DD-CD94-20CB-92EFFBEB80AA}"/>
              </a:ext>
            </a:extLst>
          </p:cNvPr>
          <p:cNvSpPr>
            <a:spLocks noGrp="1"/>
          </p:cNvSpPr>
          <p:nvPr>
            <p:ph type="dt" sz="half" idx="10"/>
          </p:nvPr>
        </p:nvSpPr>
        <p:spPr/>
        <p:txBody>
          <a:bodyPr/>
          <a:lstStyle/>
          <a:p>
            <a:fld id="{6785A06A-C7E0-48E5-90B4-8913186718D3}" type="datetimeFigureOut">
              <a:rPr lang="en-GB" smtClean="0"/>
              <a:t>20/04/2026</a:t>
            </a:fld>
            <a:endParaRPr lang="en-GB"/>
          </a:p>
        </p:txBody>
      </p:sp>
      <p:sp>
        <p:nvSpPr>
          <p:cNvPr id="6" name="Footer Placeholder 5">
            <a:extLst>
              <a:ext uri="{FF2B5EF4-FFF2-40B4-BE49-F238E27FC236}">
                <a16:creationId xmlns:a16="http://schemas.microsoft.com/office/drawing/2014/main" id="{AD02B7C0-C026-57D3-BC0F-D79F52AA51F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6632DFA-C0D2-E013-6513-0F416D11B391}"/>
              </a:ext>
            </a:extLst>
          </p:cNvPr>
          <p:cNvSpPr>
            <a:spLocks noGrp="1"/>
          </p:cNvSpPr>
          <p:nvPr>
            <p:ph type="sldNum" sz="quarter" idx="12"/>
          </p:nvPr>
        </p:nvSpPr>
        <p:spPr/>
        <p:txBody>
          <a:bodyPr/>
          <a:lstStyle/>
          <a:p>
            <a:fld id="{2628745B-B928-49B3-A8FD-1F2340F11EA7}" type="slidenum">
              <a:rPr lang="en-GB" smtClean="0"/>
              <a:t>‹#›</a:t>
            </a:fld>
            <a:endParaRPr lang="en-GB"/>
          </a:p>
        </p:txBody>
      </p:sp>
    </p:spTree>
    <p:extLst>
      <p:ext uri="{BB962C8B-B14F-4D97-AF65-F5344CB8AC3E}">
        <p14:creationId xmlns:p14="http://schemas.microsoft.com/office/powerpoint/2010/main" val="2755877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272C9-2076-20A1-2066-60EC86CBFEB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9902A10-2FB8-B66A-3ABA-832280DF5B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388772-F5D9-7D44-2676-BCD560D7F9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3FD073B-64D2-3C1B-9C42-2BDECE7A9E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A08E4D-746F-7A29-F510-FA36D87C14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B165953-8118-6F64-1CBF-51B79FAA4A9C}"/>
              </a:ext>
            </a:extLst>
          </p:cNvPr>
          <p:cNvSpPr>
            <a:spLocks noGrp="1"/>
          </p:cNvSpPr>
          <p:nvPr>
            <p:ph type="dt" sz="half" idx="10"/>
          </p:nvPr>
        </p:nvSpPr>
        <p:spPr/>
        <p:txBody>
          <a:bodyPr/>
          <a:lstStyle/>
          <a:p>
            <a:fld id="{6785A06A-C7E0-48E5-90B4-8913186718D3}" type="datetimeFigureOut">
              <a:rPr lang="en-GB" smtClean="0"/>
              <a:t>20/04/2026</a:t>
            </a:fld>
            <a:endParaRPr lang="en-GB"/>
          </a:p>
        </p:txBody>
      </p:sp>
      <p:sp>
        <p:nvSpPr>
          <p:cNvPr id="8" name="Footer Placeholder 7">
            <a:extLst>
              <a:ext uri="{FF2B5EF4-FFF2-40B4-BE49-F238E27FC236}">
                <a16:creationId xmlns:a16="http://schemas.microsoft.com/office/drawing/2014/main" id="{3456034C-29D6-DEC0-81A6-9A0AB9D31C5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1AD39A6-F7AB-2117-7C75-2ADA2560E09D}"/>
              </a:ext>
            </a:extLst>
          </p:cNvPr>
          <p:cNvSpPr>
            <a:spLocks noGrp="1"/>
          </p:cNvSpPr>
          <p:nvPr>
            <p:ph type="sldNum" sz="quarter" idx="12"/>
          </p:nvPr>
        </p:nvSpPr>
        <p:spPr/>
        <p:txBody>
          <a:bodyPr/>
          <a:lstStyle/>
          <a:p>
            <a:fld id="{2628745B-B928-49B3-A8FD-1F2340F11EA7}" type="slidenum">
              <a:rPr lang="en-GB" smtClean="0"/>
              <a:t>‹#›</a:t>
            </a:fld>
            <a:endParaRPr lang="en-GB"/>
          </a:p>
        </p:txBody>
      </p:sp>
    </p:spTree>
    <p:extLst>
      <p:ext uri="{BB962C8B-B14F-4D97-AF65-F5344CB8AC3E}">
        <p14:creationId xmlns:p14="http://schemas.microsoft.com/office/powerpoint/2010/main" val="4229988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F00BE-AFEA-E871-CE47-3938ED85F12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AA14520-43B3-4B8C-EADC-BB765DDD710F}"/>
              </a:ext>
            </a:extLst>
          </p:cNvPr>
          <p:cNvSpPr>
            <a:spLocks noGrp="1"/>
          </p:cNvSpPr>
          <p:nvPr>
            <p:ph type="dt" sz="half" idx="10"/>
          </p:nvPr>
        </p:nvSpPr>
        <p:spPr/>
        <p:txBody>
          <a:bodyPr/>
          <a:lstStyle/>
          <a:p>
            <a:fld id="{6785A06A-C7E0-48E5-90B4-8913186718D3}" type="datetimeFigureOut">
              <a:rPr lang="en-GB" smtClean="0"/>
              <a:t>20/04/2026</a:t>
            </a:fld>
            <a:endParaRPr lang="en-GB"/>
          </a:p>
        </p:txBody>
      </p:sp>
      <p:sp>
        <p:nvSpPr>
          <p:cNvPr id="4" name="Footer Placeholder 3">
            <a:extLst>
              <a:ext uri="{FF2B5EF4-FFF2-40B4-BE49-F238E27FC236}">
                <a16:creationId xmlns:a16="http://schemas.microsoft.com/office/drawing/2014/main" id="{57DC1D78-85C7-127B-8FD2-5C13D12F4EB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27083B7-2C0E-DAA5-F321-410199AEDD99}"/>
              </a:ext>
            </a:extLst>
          </p:cNvPr>
          <p:cNvSpPr>
            <a:spLocks noGrp="1"/>
          </p:cNvSpPr>
          <p:nvPr>
            <p:ph type="sldNum" sz="quarter" idx="12"/>
          </p:nvPr>
        </p:nvSpPr>
        <p:spPr/>
        <p:txBody>
          <a:bodyPr/>
          <a:lstStyle/>
          <a:p>
            <a:fld id="{2628745B-B928-49B3-A8FD-1F2340F11EA7}" type="slidenum">
              <a:rPr lang="en-GB" smtClean="0"/>
              <a:t>‹#›</a:t>
            </a:fld>
            <a:endParaRPr lang="en-GB"/>
          </a:p>
        </p:txBody>
      </p:sp>
    </p:spTree>
    <p:extLst>
      <p:ext uri="{BB962C8B-B14F-4D97-AF65-F5344CB8AC3E}">
        <p14:creationId xmlns:p14="http://schemas.microsoft.com/office/powerpoint/2010/main" val="1552480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6C158F-1A15-45D9-F872-91DADD5011F1}"/>
              </a:ext>
            </a:extLst>
          </p:cNvPr>
          <p:cNvSpPr>
            <a:spLocks noGrp="1"/>
          </p:cNvSpPr>
          <p:nvPr>
            <p:ph type="dt" sz="half" idx="10"/>
          </p:nvPr>
        </p:nvSpPr>
        <p:spPr/>
        <p:txBody>
          <a:bodyPr/>
          <a:lstStyle/>
          <a:p>
            <a:fld id="{6785A06A-C7E0-48E5-90B4-8913186718D3}" type="datetimeFigureOut">
              <a:rPr lang="en-GB" smtClean="0"/>
              <a:t>20/04/2026</a:t>
            </a:fld>
            <a:endParaRPr lang="en-GB"/>
          </a:p>
        </p:txBody>
      </p:sp>
      <p:sp>
        <p:nvSpPr>
          <p:cNvPr id="3" name="Footer Placeholder 2">
            <a:extLst>
              <a:ext uri="{FF2B5EF4-FFF2-40B4-BE49-F238E27FC236}">
                <a16:creationId xmlns:a16="http://schemas.microsoft.com/office/drawing/2014/main" id="{64311D1A-E031-2E2A-785C-F197D3F659A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2BFC2A6-C9CB-EAE9-56E5-0BEF071FCE35}"/>
              </a:ext>
            </a:extLst>
          </p:cNvPr>
          <p:cNvSpPr>
            <a:spLocks noGrp="1"/>
          </p:cNvSpPr>
          <p:nvPr>
            <p:ph type="sldNum" sz="quarter" idx="12"/>
          </p:nvPr>
        </p:nvSpPr>
        <p:spPr/>
        <p:txBody>
          <a:bodyPr/>
          <a:lstStyle/>
          <a:p>
            <a:fld id="{2628745B-B928-49B3-A8FD-1F2340F11EA7}" type="slidenum">
              <a:rPr lang="en-GB" smtClean="0"/>
              <a:t>‹#›</a:t>
            </a:fld>
            <a:endParaRPr lang="en-GB"/>
          </a:p>
        </p:txBody>
      </p:sp>
    </p:spTree>
    <p:extLst>
      <p:ext uri="{BB962C8B-B14F-4D97-AF65-F5344CB8AC3E}">
        <p14:creationId xmlns:p14="http://schemas.microsoft.com/office/powerpoint/2010/main" val="2376037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F213B-7C45-D8E8-7A07-FD9A109BB0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6CE21ED-87E0-BFE9-4F70-A840C87779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747BA56-A600-2F72-3BAB-75F2751139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F5662C-1811-B371-2795-E31E849D4985}"/>
              </a:ext>
            </a:extLst>
          </p:cNvPr>
          <p:cNvSpPr>
            <a:spLocks noGrp="1"/>
          </p:cNvSpPr>
          <p:nvPr>
            <p:ph type="dt" sz="half" idx="10"/>
          </p:nvPr>
        </p:nvSpPr>
        <p:spPr/>
        <p:txBody>
          <a:bodyPr/>
          <a:lstStyle/>
          <a:p>
            <a:fld id="{6785A06A-C7E0-48E5-90B4-8913186718D3}" type="datetimeFigureOut">
              <a:rPr lang="en-GB" smtClean="0"/>
              <a:t>20/04/2026</a:t>
            </a:fld>
            <a:endParaRPr lang="en-GB"/>
          </a:p>
        </p:txBody>
      </p:sp>
      <p:sp>
        <p:nvSpPr>
          <p:cNvPr id="6" name="Footer Placeholder 5">
            <a:extLst>
              <a:ext uri="{FF2B5EF4-FFF2-40B4-BE49-F238E27FC236}">
                <a16:creationId xmlns:a16="http://schemas.microsoft.com/office/drawing/2014/main" id="{46569D35-EC01-B024-CAD6-E2972FB95BF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3B2D7D9-CFA7-60BF-D9A2-5FCF2291329B}"/>
              </a:ext>
            </a:extLst>
          </p:cNvPr>
          <p:cNvSpPr>
            <a:spLocks noGrp="1"/>
          </p:cNvSpPr>
          <p:nvPr>
            <p:ph type="sldNum" sz="quarter" idx="12"/>
          </p:nvPr>
        </p:nvSpPr>
        <p:spPr/>
        <p:txBody>
          <a:bodyPr/>
          <a:lstStyle/>
          <a:p>
            <a:fld id="{2628745B-B928-49B3-A8FD-1F2340F11EA7}" type="slidenum">
              <a:rPr lang="en-GB" smtClean="0"/>
              <a:t>‹#›</a:t>
            </a:fld>
            <a:endParaRPr lang="en-GB"/>
          </a:p>
        </p:txBody>
      </p:sp>
    </p:spTree>
    <p:extLst>
      <p:ext uri="{BB962C8B-B14F-4D97-AF65-F5344CB8AC3E}">
        <p14:creationId xmlns:p14="http://schemas.microsoft.com/office/powerpoint/2010/main" val="2526104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FD009-ABFC-BBE3-4319-ABAB2E864A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0C7A6AF-7454-D432-5E8E-4A80F64350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C447BE-2BFF-3DA9-A851-8D059FF4F9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636194-6421-BBDC-E9C8-57F200E0B276}"/>
              </a:ext>
            </a:extLst>
          </p:cNvPr>
          <p:cNvSpPr>
            <a:spLocks noGrp="1"/>
          </p:cNvSpPr>
          <p:nvPr>
            <p:ph type="dt" sz="half" idx="10"/>
          </p:nvPr>
        </p:nvSpPr>
        <p:spPr/>
        <p:txBody>
          <a:bodyPr/>
          <a:lstStyle/>
          <a:p>
            <a:fld id="{6785A06A-C7E0-48E5-90B4-8913186718D3}" type="datetimeFigureOut">
              <a:rPr lang="en-GB" smtClean="0"/>
              <a:t>20/04/2026</a:t>
            </a:fld>
            <a:endParaRPr lang="en-GB"/>
          </a:p>
        </p:txBody>
      </p:sp>
      <p:sp>
        <p:nvSpPr>
          <p:cNvPr id="6" name="Footer Placeholder 5">
            <a:extLst>
              <a:ext uri="{FF2B5EF4-FFF2-40B4-BE49-F238E27FC236}">
                <a16:creationId xmlns:a16="http://schemas.microsoft.com/office/drawing/2014/main" id="{25C93710-9290-89CC-30E6-D71D5C6F5F7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5B4BC2-3AEE-7356-F256-D97E066595E9}"/>
              </a:ext>
            </a:extLst>
          </p:cNvPr>
          <p:cNvSpPr>
            <a:spLocks noGrp="1"/>
          </p:cNvSpPr>
          <p:nvPr>
            <p:ph type="sldNum" sz="quarter" idx="12"/>
          </p:nvPr>
        </p:nvSpPr>
        <p:spPr/>
        <p:txBody>
          <a:bodyPr/>
          <a:lstStyle/>
          <a:p>
            <a:fld id="{2628745B-B928-49B3-A8FD-1F2340F11EA7}" type="slidenum">
              <a:rPr lang="en-GB" smtClean="0"/>
              <a:t>‹#›</a:t>
            </a:fld>
            <a:endParaRPr lang="en-GB"/>
          </a:p>
        </p:txBody>
      </p:sp>
    </p:spTree>
    <p:extLst>
      <p:ext uri="{BB962C8B-B14F-4D97-AF65-F5344CB8AC3E}">
        <p14:creationId xmlns:p14="http://schemas.microsoft.com/office/powerpoint/2010/main" val="271628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64F012-3ABF-71D8-8319-8012F0E684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7468DFC-DD90-A78D-9632-564FA5BA5C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6AF16A-C4DE-6502-DF3A-876C02C0C5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785A06A-C7E0-48E5-90B4-8913186718D3}" type="datetimeFigureOut">
              <a:rPr lang="en-GB" smtClean="0"/>
              <a:t>20/04/2026</a:t>
            </a:fld>
            <a:endParaRPr lang="en-GB"/>
          </a:p>
        </p:txBody>
      </p:sp>
      <p:sp>
        <p:nvSpPr>
          <p:cNvPr id="5" name="Footer Placeholder 4">
            <a:extLst>
              <a:ext uri="{FF2B5EF4-FFF2-40B4-BE49-F238E27FC236}">
                <a16:creationId xmlns:a16="http://schemas.microsoft.com/office/drawing/2014/main" id="{2BFBC49D-1CA2-C3C4-67FD-373B268C6D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CF4D5ED8-8956-5544-B62A-2272461B30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628745B-B928-49B3-A8FD-1F2340F11EA7}" type="slidenum">
              <a:rPr lang="en-GB" smtClean="0"/>
              <a:t>‹#›</a:t>
            </a:fld>
            <a:endParaRPr lang="en-GB"/>
          </a:p>
        </p:txBody>
      </p:sp>
    </p:spTree>
    <p:extLst>
      <p:ext uri="{BB962C8B-B14F-4D97-AF65-F5344CB8AC3E}">
        <p14:creationId xmlns:p14="http://schemas.microsoft.com/office/powerpoint/2010/main" val="17984811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emf"/><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4.png"/><Relationship Id="rId7"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8.png"/><Relationship Id="rId7"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4.png"/><Relationship Id="rId9"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4.png"/><Relationship Id="rId7"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1.wdp"/><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14.png"/><Relationship Id="rId7"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jpeg"/></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emf"/><Relationship Id="rId7"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utoShape 6" descr="Motem">
            <a:extLst>
              <a:ext uri="{FF2B5EF4-FFF2-40B4-BE49-F238E27FC236}">
                <a16:creationId xmlns:a16="http://schemas.microsoft.com/office/drawing/2014/main" id="{1D20592D-E88A-1C3C-BC3A-BBA304E84399}"/>
              </a:ext>
            </a:extLst>
          </p:cNvPr>
          <p:cNvSpPr>
            <a:spLocks noChangeAspect="1" noChangeArrowheads="1"/>
          </p:cNvSpPr>
          <p:nvPr/>
        </p:nvSpPr>
        <p:spPr bwMode="auto">
          <a:xfrm>
            <a:off x="5943600" y="3276600"/>
            <a:ext cx="2602280" cy="26022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AutoShape 10" descr="Motem">
            <a:extLst>
              <a:ext uri="{FF2B5EF4-FFF2-40B4-BE49-F238E27FC236}">
                <a16:creationId xmlns:a16="http://schemas.microsoft.com/office/drawing/2014/main" id="{A600D34A-824F-78DD-3244-E6D5F79E85F3}"/>
              </a:ext>
            </a:extLst>
          </p:cNvPr>
          <p:cNvSpPr>
            <a:spLocks noChangeAspect="1" noChangeArrowheads="1"/>
          </p:cNvSpPr>
          <p:nvPr/>
        </p:nvSpPr>
        <p:spPr bwMode="auto">
          <a:xfrm>
            <a:off x="5943600" y="3276600"/>
            <a:ext cx="2259740" cy="22597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5" name="Picture 14">
            <a:extLst>
              <a:ext uri="{FF2B5EF4-FFF2-40B4-BE49-F238E27FC236}">
                <a16:creationId xmlns:a16="http://schemas.microsoft.com/office/drawing/2014/main" id="{1E620818-2F1C-1467-0A50-D0A4FFBD3E34}"/>
              </a:ext>
            </a:extLst>
          </p:cNvPr>
          <p:cNvPicPr>
            <a:picLocks noChangeAspect="1"/>
          </p:cNvPicPr>
          <p:nvPr/>
        </p:nvPicPr>
        <p:blipFill>
          <a:blip r:embed="rId3"/>
          <a:stretch>
            <a:fillRect/>
          </a:stretch>
        </p:blipFill>
        <p:spPr>
          <a:xfrm>
            <a:off x="926955" y="708527"/>
            <a:ext cx="1473440" cy="561311"/>
          </a:xfrm>
          <a:prstGeom prst="rect">
            <a:avLst/>
          </a:prstGeom>
        </p:spPr>
      </p:pic>
      <p:grpSp>
        <p:nvGrpSpPr>
          <p:cNvPr id="17" name="Group 16">
            <a:extLst>
              <a:ext uri="{FF2B5EF4-FFF2-40B4-BE49-F238E27FC236}">
                <a16:creationId xmlns:a16="http://schemas.microsoft.com/office/drawing/2014/main" id="{74E35E8E-7263-6EA4-6F9B-B4DB6004D96E}"/>
              </a:ext>
            </a:extLst>
          </p:cNvPr>
          <p:cNvGrpSpPr/>
          <p:nvPr/>
        </p:nvGrpSpPr>
        <p:grpSpPr>
          <a:xfrm>
            <a:off x="0" y="5093722"/>
            <a:ext cx="12192000" cy="2123225"/>
            <a:chOff x="256032" y="2583786"/>
            <a:chExt cx="12192000" cy="2123225"/>
          </a:xfrm>
        </p:grpSpPr>
        <p:grpSp>
          <p:nvGrpSpPr>
            <p:cNvPr id="19" name="Group 18">
              <a:extLst>
                <a:ext uri="{FF2B5EF4-FFF2-40B4-BE49-F238E27FC236}">
                  <a16:creationId xmlns:a16="http://schemas.microsoft.com/office/drawing/2014/main" id="{7082948D-170A-315B-F2BF-69FAA726D93A}"/>
                </a:ext>
              </a:extLst>
            </p:cNvPr>
            <p:cNvGrpSpPr/>
            <p:nvPr/>
          </p:nvGrpSpPr>
          <p:grpSpPr>
            <a:xfrm>
              <a:off x="256032" y="2583789"/>
              <a:ext cx="4479360" cy="2123222"/>
              <a:chOff x="4372934" y="2444952"/>
              <a:chExt cx="5349346" cy="2364320"/>
            </a:xfrm>
          </p:grpSpPr>
          <p:pic>
            <p:nvPicPr>
              <p:cNvPr id="29" name="Picture 2" descr="red and white ship on sea under cloudy sky during daytime">
                <a:extLst>
                  <a:ext uri="{FF2B5EF4-FFF2-40B4-BE49-F238E27FC236}">
                    <a16:creationId xmlns:a16="http://schemas.microsoft.com/office/drawing/2014/main" id="{B18F2438-D781-1ACF-9DA9-203CFA111D4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446" r="14025"/>
              <a:stretch>
                <a:fillRect/>
              </a:stretch>
            </p:blipFill>
            <p:spPr bwMode="auto">
              <a:xfrm>
                <a:off x="6842643" y="2444952"/>
                <a:ext cx="2879637" cy="23643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Close up view of woman's hands that holds money near the monitors with graphs.">
                <a:extLst>
                  <a:ext uri="{FF2B5EF4-FFF2-40B4-BE49-F238E27FC236}">
                    <a16:creationId xmlns:a16="http://schemas.microsoft.com/office/drawing/2014/main" id="{786AC258-B145-0B69-A19B-65B546CD623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754" r="-1"/>
              <a:stretch>
                <a:fillRect/>
              </a:stretch>
            </p:blipFill>
            <p:spPr bwMode="auto">
              <a:xfrm>
                <a:off x="4372934" y="2444952"/>
                <a:ext cx="2469709" cy="2349072"/>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6" descr="red and black metal tower during sunset">
              <a:extLst>
                <a:ext uri="{FF2B5EF4-FFF2-40B4-BE49-F238E27FC236}">
                  <a16:creationId xmlns:a16="http://schemas.microsoft.com/office/drawing/2014/main" id="{01B77DCB-E591-DDDA-D5BA-250CCC32D5B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952" r="12974"/>
            <a:stretch>
              <a:fillRect/>
            </a:stretch>
          </p:blipFill>
          <p:spPr bwMode="auto">
            <a:xfrm>
              <a:off x="4735392" y="2583788"/>
              <a:ext cx="2105025" cy="210952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Trump says makes 'no difference' to him if Iran, US reach deal - France 24">
              <a:extLst>
                <a:ext uri="{FF2B5EF4-FFF2-40B4-BE49-F238E27FC236}">
                  <a16:creationId xmlns:a16="http://schemas.microsoft.com/office/drawing/2014/main" id="{2DEF3969-A0EC-EA16-5F9D-2EC37500B3A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0336" r="21701"/>
            <a:stretch>
              <a:fillRect/>
            </a:stretch>
          </p:blipFill>
          <p:spPr bwMode="auto">
            <a:xfrm>
              <a:off x="6840417" y="2583789"/>
              <a:ext cx="1798740" cy="210952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A white robot is standing in front of a black background">
              <a:extLst>
                <a:ext uri="{FF2B5EF4-FFF2-40B4-BE49-F238E27FC236}">
                  <a16:creationId xmlns:a16="http://schemas.microsoft.com/office/drawing/2014/main" id="{ED4DA0B0-AADC-C99F-1746-A8D20F8DD94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2080" r="16978"/>
            <a:stretch>
              <a:fillRect/>
            </a:stretch>
          </p:blipFill>
          <p:spPr bwMode="auto">
            <a:xfrm>
              <a:off x="8639156" y="2583788"/>
              <a:ext cx="1990207" cy="210952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building with columns and a flag">
              <a:extLst>
                <a:ext uri="{FF2B5EF4-FFF2-40B4-BE49-F238E27FC236}">
                  <a16:creationId xmlns:a16="http://schemas.microsoft.com/office/drawing/2014/main" id="{05DC6ED6-9B76-7B8E-E762-6B18A8EE2C4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8169" r="14357"/>
            <a:stretch>
              <a:fillRect/>
            </a:stretch>
          </p:blipFill>
          <p:spPr bwMode="auto">
            <a:xfrm>
              <a:off x="10629363" y="2583786"/>
              <a:ext cx="1818669" cy="2109527"/>
            </a:xfrm>
            <a:prstGeom prst="rect">
              <a:avLst/>
            </a:prstGeom>
            <a:noFill/>
            <a:extLst>
              <a:ext uri="{909E8E84-426E-40DD-AFC4-6F175D3DCCD1}">
                <a14:hiddenFill xmlns:a14="http://schemas.microsoft.com/office/drawing/2010/main">
                  <a:solidFill>
                    <a:srgbClr val="FFFFFF"/>
                  </a:solidFill>
                </a14:hiddenFill>
              </a:ext>
            </a:extLst>
          </p:spPr>
        </p:pic>
      </p:grpSp>
      <p:sp>
        <p:nvSpPr>
          <p:cNvPr id="38" name="Rectangle 37">
            <a:extLst>
              <a:ext uri="{FF2B5EF4-FFF2-40B4-BE49-F238E27FC236}">
                <a16:creationId xmlns:a16="http://schemas.microsoft.com/office/drawing/2014/main" id="{005D6C3D-0896-3E42-F25E-D8A9F8031341}"/>
              </a:ext>
            </a:extLst>
          </p:cNvPr>
          <p:cNvSpPr/>
          <p:nvPr/>
        </p:nvSpPr>
        <p:spPr>
          <a:xfrm>
            <a:off x="532833" y="1571421"/>
            <a:ext cx="11659165" cy="3184395"/>
          </a:xfrm>
          <a:prstGeom prst="rect">
            <a:avLst/>
          </a:prstGeom>
          <a:solidFill>
            <a:srgbClr val="332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9C37C666-495C-6437-7965-B1360E97661A}"/>
              </a:ext>
            </a:extLst>
          </p:cNvPr>
          <p:cNvSpPr txBox="1"/>
          <p:nvPr/>
        </p:nvSpPr>
        <p:spPr>
          <a:xfrm>
            <a:off x="903368" y="2027672"/>
            <a:ext cx="5214889" cy="1692771"/>
          </a:xfrm>
          <a:prstGeom prst="rect">
            <a:avLst/>
          </a:prstGeom>
          <a:noFill/>
        </p:spPr>
        <p:txBody>
          <a:bodyPr wrap="none" rtlCol="0">
            <a:spAutoFit/>
          </a:bodyPr>
          <a:lstStyle/>
          <a:p>
            <a:r>
              <a:rPr lang="en-GB" sz="5200" b="1" dirty="0">
                <a:solidFill>
                  <a:schemeClr val="bg1"/>
                </a:solidFill>
                <a:latin typeface="Poppins" pitchFamily="2" charset="77"/>
                <a:cs typeface="Poppins" pitchFamily="2" charset="77"/>
              </a:rPr>
              <a:t>Q1 2026</a:t>
            </a:r>
          </a:p>
          <a:p>
            <a:r>
              <a:rPr lang="en-GB" sz="5200" b="1" dirty="0">
                <a:solidFill>
                  <a:schemeClr val="bg1"/>
                </a:solidFill>
                <a:latin typeface="Poppins" pitchFamily="2" charset="77"/>
                <a:cs typeface="Poppins" pitchFamily="2" charset="77"/>
              </a:rPr>
              <a:t>Market Review</a:t>
            </a:r>
            <a:endParaRPr lang="en-US" sz="5200" b="1" dirty="0">
              <a:solidFill>
                <a:schemeClr val="bg1"/>
              </a:solidFill>
              <a:latin typeface="Poppins" pitchFamily="2" charset="77"/>
              <a:cs typeface="Poppins" pitchFamily="2" charset="77"/>
            </a:endParaRPr>
          </a:p>
        </p:txBody>
      </p:sp>
      <p:sp>
        <p:nvSpPr>
          <p:cNvPr id="40" name="TextBox 39">
            <a:extLst>
              <a:ext uri="{FF2B5EF4-FFF2-40B4-BE49-F238E27FC236}">
                <a16:creationId xmlns:a16="http://schemas.microsoft.com/office/drawing/2014/main" id="{2EB1514D-6E83-3CF9-7992-4332AC971EBF}"/>
              </a:ext>
            </a:extLst>
          </p:cNvPr>
          <p:cNvSpPr txBox="1"/>
          <p:nvPr/>
        </p:nvSpPr>
        <p:spPr>
          <a:xfrm>
            <a:off x="943284" y="3781792"/>
            <a:ext cx="6338517" cy="646331"/>
          </a:xfrm>
          <a:prstGeom prst="rect">
            <a:avLst/>
          </a:prstGeom>
          <a:noFill/>
        </p:spPr>
        <p:txBody>
          <a:bodyPr wrap="square" rtlCol="0">
            <a:spAutoFit/>
          </a:bodyPr>
          <a:lstStyle/>
          <a:p>
            <a:r>
              <a:rPr lang="en-US" dirty="0">
                <a:solidFill>
                  <a:schemeClr val="bg1"/>
                </a:solidFill>
                <a:latin typeface="Poppins" pitchFamily="2" charset="77"/>
                <a:cs typeface="Poppins" pitchFamily="2" charset="77"/>
              </a:rPr>
              <a:t>A quarter one macroeconomic overview followed by an asset class review and ebi portfolio update</a:t>
            </a:r>
          </a:p>
        </p:txBody>
      </p:sp>
      <p:pic>
        <p:nvPicPr>
          <p:cNvPr id="41" name="Picture 40">
            <a:extLst>
              <a:ext uri="{FF2B5EF4-FFF2-40B4-BE49-F238E27FC236}">
                <a16:creationId xmlns:a16="http://schemas.microsoft.com/office/drawing/2014/main" id="{F73B7B65-4A37-865E-561D-AB8035C82FC7}"/>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167583" y="624788"/>
            <a:ext cx="1777393" cy="1777393"/>
          </a:xfrm>
          <a:prstGeom prst="rect">
            <a:avLst/>
          </a:prstGeom>
        </p:spPr>
      </p:pic>
      <p:pic>
        <p:nvPicPr>
          <p:cNvPr id="42" name="Picture 41">
            <a:extLst>
              <a:ext uri="{FF2B5EF4-FFF2-40B4-BE49-F238E27FC236}">
                <a16:creationId xmlns:a16="http://schemas.microsoft.com/office/drawing/2014/main" id="{A2855F3D-0132-654D-51AE-05FF24FB409A}"/>
              </a:ext>
            </a:extLst>
          </p:cNvPr>
          <p:cNvPicPr>
            <a:picLocks noChangeAspect="1"/>
          </p:cNvPicPr>
          <p:nvPr/>
        </p:nvPicPr>
        <p:blipFill>
          <a:blip r:embed="rId11">
            <a:extLst>
              <a:ext uri="{28A0092B-C50C-407E-A947-70E740481C1C}">
                <a14:useLocalDpi xmlns:a14="http://schemas.microsoft.com/office/drawing/2010/main" val="0"/>
              </a:ext>
            </a:extLst>
          </a:blip>
          <a:srcRect t="1509" b="1509"/>
          <a:stretch/>
        </p:blipFill>
        <p:spPr>
          <a:xfrm>
            <a:off x="9167583" y="2716159"/>
            <a:ext cx="1777393" cy="1723751"/>
          </a:xfrm>
          <a:prstGeom prst="rect">
            <a:avLst/>
          </a:prstGeom>
        </p:spPr>
      </p:pic>
    </p:spTree>
    <p:extLst>
      <p:ext uri="{BB962C8B-B14F-4D97-AF65-F5344CB8AC3E}">
        <p14:creationId xmlns:p14="http://schemas.microsoft.com/office/powerpoint/2010/main" val="4006444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2BF47-E902-7560-35DE-D0DE938D6642}"/>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9CBF894-DE83-2701-5C67-2D4B9D78E711}"/>
              </a:ext>
            </a:extLst>
          </p:cNvPr>
          <p:cNvSpPr/>
          <p:nvPr/>
        </p:nvSpPr>
        <p:spPr>
          <a:xfrm>
            <a:off x="0" y="0"/>
            <a:ext cx="12192000" cy="910094"/>
          </a:xfrm>
          <a:prstGeom prst="rect">
            <a:avLst/>
          </a:prstGeom>
          <a:solidFill>
            <a:srgbClr val="332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9F7F351-54C6-1B28-BEAB-F7351254D474}"/>
              </a:ext>
            </a:extLst>
          </p:cNvPr>
          <p:cNvSpPr txBox="1"/>
          <p:nvPr/>
        </p:nvSpPr>
        <p:spPr>
          <a:xfrm>
            <a:off x="394122" y="293694"/>
            <a:ext cx="6338517" cy="415498"/>
          </a:xfrm>
          <a:prstGeom prst="rect">
            <a:avLst/>
          </a:prstGeom>
          <a:noFill/>
        </p:spPr>
        <p:txBody>
          <a:bodyPr wrap="square" rtlCol="0">
            <a:spAutoFit/>
          </a:bodyPr>
          <a:lstStyle/>
          <a:p>
            <a:r>
              <a:rPr lang="en-US" sz="2100" dirty="0">
                <a:solidFill>
                  <a:schemeClr val="bg1"/>
                </a:solidFill>
                <a:latin typeface="Poppins" pitchFamily="2" charset="77"/>
                <a:cs typeface="Poppins" pitchFamily="2" charset="77"/>
              </a:rPr>
              <a:t>MACRO UPDATE: HEADLINES (CONT.)</a:t>
            </a:r>
          </a:p>
        </p:txBody>
      </p:sp>
      <p:pic>
        <p:nvPicPr>
          <p:cNvPr id="3" name="Picture 2">
            <a:extLst>
              <a:ext uri="{FF2B5EF4-FFF2-40B4-BE49-F238E27FC236}">
                <a16:creationId xmlns:a16="http://schemas.microsoft.com/office/drawing/2014/main" id="{177C3277-6768-FE39-AC33-188FF1F49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0893" y="313662"/>
            <a:ext cx="827998" cy="315428"/>
          </a:xfrm>
          <a:prstGeom prst="rect">
            <a:avLst/>
          </a:prstGeom>
        </p:spPr>
      </p:pic>
      <p:sp>
        <p:nvSpPr>
          <p:cNvPr id="19" name="TextBox 18">
            <a:extLst>
              <a:ext uri="{FF2B5EF4-FFF2-40B4-BE49-F238E27FC236}">
                <a16:creationId xmlns:a16="http://schemas.microsoft.com/office/drawing/2014/main" id="{A1519957-9C84-CDF2-6445-360325C5BE93}"/>
              </a:ext>
            </a:extLst>
          </p:cNvPr>
          <p:cNvSpPr txBox="1"/>
          <p:nvPr/>
        </p:nvSpPr>
        <p:spPr>
          <a:xfrm>
            <a:off x="328806" y="6286284"/>
            <a:ext cx="6338517" cy="307777"/>
          </a:xfrm>
          <a:prstGeom prst="rect">
            <a:avLst/>
          </a:prstGeom>
          <a:noFill/>
        </p:spPr>
        <p:txBody>
          <a:bodyPr wrap="square" rtlCol="0">
            <a:spAutoFit/>
          </a:bodyPr>
          <a:lstStyle/>
          <a:p>
            <a:r>
              <a:rPr lang="en-US" sz="1400" dirty="0">
                <a:latin typeface="Poppins" pitchFamily="2" charset="77"/>
                <a:cs typeface="Poppins" pitchFamily="2" charset="77"/>
              </a:rPr>
              <a:t>Q1 2026 MARKET REVIEW</a:t>
            </a:r>
          </a:p>
        </p:txBody>
      </p:sp>
      <p:sp>
        <p:nvSpPr>
          <p:cNvPr id="21" name="TextBox 20">
            <a:extLst>
              <a:ext uri="{FF2B5EF4-FFF2-40B4-BE49-F238E27FC236}">
                <a16:creationId xmlns:a16="http://schemas.microsoft.com/office/drawing/2014/main" id="{D71F1C8F-BBC9-D998-A195-A635A5DAD0AF}"/>
              </a:ext>
            </a:extLst>
          </p:cNvPr>
          <p:cNvSpPr txBox="1"/>
          <p:nvPr/>
        </p:nvSpPr>
        <p:spPr>
          <a:xfrm>
            <a:off x="5455979" y="6286284"/>
            <a:ext cx="6338517" cy="307777"/>
          </a:xfrm>
          <a:prstGeom prst="rect">
            <a:avLst/>
          </a:prstGeom>
          <a:noFill/>
        </p:spPr>
        <p:txBody>
          <a:bodyPr wrap="square" rtlCol="0">
            <a:spAutoFit/>
          </a:bodyPr>
          <a:lstStyle/>
          <a:p>
            <a:pPr algn="r"/>
            <a:r>
              <a:rPr lang="en-US" sz="1400" dirty="0" err="1">
                <a:latin typeface="Poppins" pitchFamily="2" charset="77"/>
                <a:cs typeface="Poppins" pitchFamily="2" charset="77"/>
              </a:rPr>
              <a:t>ebi.co.uk</a:t>
            </a:r>
            <a:endParaRPr lang="en-US" sz="1400" dirty="0">
              <a:latin typeface="Poppins" pitchFamily="2" charset="77"/>
              <a:cs typeface="Poppins" pitchFamily="2" charset="77"/>
            </a:endParaRPr>
          </a:p>
        </p:txBody>
      </p:sp>
      <p:cxnSp>
        <p:nvCxnSpPr>
          <p:cNvPr id="23" name="Straight Connector 22">
            <a:extLst>
              <a:ext uri="{FF2B5EF4-FFF2-40B4-BE49-F238E27FC236}">
                <a16:creationId xmlns:a16="http://schemas.microsoft.com/office/drawing/2014/main" id="{964CD0AE-6AF9-208C-DFE2-A5FFD3FB0EAA}"/>
              </a:ext>
            </a:extLst>
          </p:cNvPr>
          <p:cNvCxnSpPr/>
          <p:nvPr/>
        </p:nvCxnSpPr>
        <p:spPr>
          <a:xfrm>
            <a:off x="418090" y="6123812"/>
            <a:ext cx="11360077" cy="0"/>
          </a:xfrm>
          <a:prstGeom prst="line">
            <a:avLst/>
          </a:prstGeom>
          <a:ln w="6350"/>
        </p:spPr>
        <p:style>
          <a:lnRef idx="2">
            <a:schemeClr val="accent1"/>
          </a:lnRef>
          <a:fillRef idx="0">
            <a:schemeClr val="accent1"/>
          </a:fillRef>
          <a:effectRef idx="1">
            <a:schemeClr val="accent1"/>
          </a:effectRef>
          <a:fontRef idx="minor">
            <a:schemeClr val="tx1"/>
          </a:fontRef>
        </p:style>
      </p:cxnSp>
      <p:pic>
        <p:nvPicPr>
          <p:cNvPr id="17" name="Picture 6" descr="Flag of the United States of America | History, Meaning, Facts, &amp; Design |  Britannica">
            <a:extLst>
              <a:ext uri="{FF2B5EF4-FFF2-40B4-BE49-F238E27FC236}">
                <a16:creationId xmlns:a16="http://schemas.microsoft.com/office/drawing/2014/main" id="{B6BE1D01-1C0F-07F5-2A1F-987AEDBA8C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6507" y="2179372"/>
            <a:ext cx="1264929" cy="72188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Union Jack - Wikipedia">
            <a:extLst>
              <a:ext uri="{FF2B5EF4-FFF2-40B4-BE49-F238E27FC236}">
                <a16:creationId xmlns:a16="http://schemas.microsoft.com/office/drawing/2014/main" id="{B49B50A9-8F8F-7759-DC5B-7BDA714640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1870" y="2207206"/>
            <a:ext cx="1264929" cy="694051"/>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00EFD9A3-3D6A-42A7-A76D-9F818CD123F4}"/>
              </a:ext>
            </a:extLst>
          </p:cNvPr>
          <p:cNvSpPr txBox="1"/>
          <p:nvPr/>
        </p:nvSpPr>
        <p:spPr>
          <a:xfrm>
            <a:off x="1125897" y="3366452"/>
            <a:ext cx="1303210" cy="338554"/>
          </a:xfrm>
          <a:prstGeom prst="rect">
            <a:avLst/>
          </a:prstGeom>
          <a:noFill/>
        </p:spPr>
        <p:txBody>
          <a:bodyPr wrap="square">
            <a:spAutoFit/>
          </a:bodyPr>
          <a:lstStyle/>
          <a:p>
            <a:pPr algn="r"/>
            <a:r>
              <a:rPr lang="en-US" sz="1600" b="1" dirty="0">
                <a:solidFill>
                  <a:schemeClr val="tx1">
                    <a:lumMod val="85000"/>
                    <a:lumOff val="15000"/>
                  </a:schemeClr>
                </a:solidFill>
                <a:latin typeface="Poppins Light" pitchFamily="2" charset="77"/>
                <a:cs typeface="Poppins Light" pitchFamily="2" charset="77"/>
              </a:rPr>
              <a:t>Jan/Feb</a:t>
            </a:r>
            <a:endParaRPr lang="en-GB" sz="1600" dirty="0"/>
          </a:p>
        </p:txBody>
      </p:sp>
      <p:sp>
        <p:nvSpPr>
          <p:cNvPr id="25" name="TextBox 24">
            <a:extLst>
              <a:ext uri="{FF2B5EF4-FFF2-40B4-BE49-F238E27FC236}">
                <a16:creationId xmlns:a16="http://schemas.microsoft.com/office/drawing/2014/main" id="{BA5E6509-4F54-0DC0-8D00-E7EAF58075E2}"/>
              </a:ext>
            </a:extLst>
          </p:cNvPr>
          <p:cNvSpPr txBox="1"/>
          <p:nvPr/>
        </p:nvSpPr>
        <p:spPr>
          <a:xfrm>
            <a:off x="1750010" y="4092187"/>
            <a:ext cx="679095" cy="338554"/>
          </a:xfrm>
          <a:prstGeom prst="rect">
            <a:avLst/>
          </a:prstGeom>
          <a:noFill/>
        </p:spPr>
        <p:txBody>
          <a:bodyPr wrap="square">
            <a:spAutoFit/>
          </a:bodyPr>
          <a:lstStyle/>
          <a:p>
            <a:pPr algn="r"/>
            <a:r>
              <a:rPr lang="en-US" sz="1600" b="1" dirty="0">
                <a:solidFill>
                  <a:schemeClr val="tx1">
                    <a:lumMod val="85000"/>
                    <a:lumOff val="15000"/>
                  </a:schemeClr>
                </a:solidFill>
                <a:latin typeface="Poppins Light" pitchFamily="2" charset="77"/>
                <a:cs typeface="Poppins Light" pitchFamily="2" charset="77"/>
              </a:rPr>
              <a:t>Mar</a:t>
            </a:r>
            <a:endParaRPr lang="en-GB" sz="1600" dirty="0"/>
          </a:p>
        </p:txBody>
      </p:sp>
      <p:sp>
        <p:nvSpPr>
          <p:cNvPr id="26" name="TextBox 25">
            <a:extLst>
              <a:ext uri="{FF2B5EF4-FFF2-40B4-BE49-F238E27FC236}">
                <a16:creationId xmlns:a16="http://schemas.microsoft.com/office/drawing/2014/main" id="{2676C3BB-9300-9F30-92CD-13D99F4D7230}"/>
              </a:ext>
            </a:extLst>
          </p:cNvPr>
          <p:cNvSpPr txBox="1"/>
          <p:nvPr/>
        </p:nvSpPr>
        <p:spPr>
          <a:xfrm>
            <a:off x="2933143" y="3366452"/>
            <a:ext cx="2191657" cy="307777"/>
          </a:xfrm>
          <a:prstGeom prst="rect">
            <a:avLst/>
          </a:prstGeom>
          <a:noFill/>
        </p:spPr>
        <p:txBody>
          <a:bodyPr wrap="square">
            <a:spAutoFit/>
          </a:bodyPr>
          <a:lstStyle/>
          <a:p>
            <a:pPr algn="ctr"/>
            <a:r>
              <a:rPr lang="en-US" sz="1400" b="1" dirty="0">
                <a:solidFill>
                  <a:schemeClr val="tx1">
                    <a:lumMod val="85000"/>
                    <a:lumOff val="15000"/>
                  </a:schemeClr>
                </a:solidFill>
                <a:latin typeface="Poppins Light" pitchFamily="2" charset="77"/>
                <a:cs typeface="Poppins Light" pitchFamily="2" charset="77"/>
              </a:rPr>
              <a:t>Held </a:t>
            </a:r>
            <a:r>
              <a:rPr lang="en-US" sz="1400" dirty="0">
                <a:solidFill>
                  <a:schemeClr val="tx1">
                    <a:lumMod val="85000"/>
                    <a:lumOff val="15000"/>
                  </a:schemeClr>
                </a:solidFill>
                <a:latin typeface="Poppins Light" pitchFamily="2" charset="77"/>
                <a:cs typeface="Poppins Light" pitchFamily="2" charset="77"/>
              </a:rPr>
              <a:t>at 3.5-3.75%</a:t>
            </a:r>
            <a:endParaRPr lang="en-GB" sz="1400" dirty="0"/>
          </a:p>
        </p:txBody>
      </p:sp>
      <p:sp>
        <p:nvSpPr>
          <p:cNvPr id="27" name="TextBox 26">
            <a:extLst>
              <a:ext uri="{FF2B5EF4-FFF2-40B4-BE49-F238E27FC236}">
                <a16:creationId xmlns:a16="http://schemas.microsoft.com/office/drawing/2014/main" id="{155DAB79-1E78-F7A4-0ED8-05048A0B6E4F}"/>
              </a:ext>
            </a:extLst>
          </p:cNvPr>
          <p:cNvSpPr txBox="1"/>
          <p:nvPr/>
        </p:nvSpPr>
        <p:spPr>
          <a:xfrm>
            <a:off x="8947599" y="3369766"/>
            <a:ext cx="1456898" cy="254361"/>
          </a:xfrm>
          <a:prstGeom prst="rect">
            <a:avLst/>
          </a:prstGeom>
          <a:noFill/>
        </p:spPr>
        <p:txBody>
          <a:bodyPr wrap="square">
            <a:spAutoFit/>
          </a:bodyPr>
          <a:lstStyle/>
          <a:p>
            <a:pPr algn="ctr"/>
            <a:r>
              <a:rPr lang="en-US" sz="1400" b="1" dirty="0">
                <a:solidFill>
                  <a:schemeClr val="tx1">
                    <a:lumMod val="85000"/>
                    <a:lumOff val="15000"/>
                  </a:schemeClr>
                </a:solidFill>
                <a:latin typeface="Poppins Light" pitchFamily="2" charset="77"/>
                <a:cs typeface="Poppins Light" pitchFamily="2" charset="77"/>
              </a:rPr>
              <a:t>Held </a:t>
            </a:r>
            <a:r>
              <a:rPr lang="en-US" sz="1400" dirty="0">
                <a:solidFill>
                  <a:schemeClr val="tx1">
                    <a:lumMod val="85000"/>
                    <a:lumOff val="15000"/>
                  </a:schemeClr>
                </a:solidFill>
                <a:latin typeface="Poppins Light" pitchFamily="2" charset="77"/>
                <a:cs typeface="Poppins Light" pitchFamily="2" charset="77"/>
              </a:rPr>
              <a:t>at 2%</a:t>
            </a:r>
            <a:endParaRPr lang="en-GB" sz="1400" dirty="0"/>
          </a:p>
        </p:txBody>
      </p:sp>
      <p:sp>
        <p:nvSpPr>
          <p:cNvPr id="28" name="TextBox 27">
            <a:extLst>
              <a:ext uri="{FF2B5EF4-FFF2-40B4-BE49-F238E27FC236}">
                <a16:creationId xmlns:a16="http://schemas.microsoft.com/office/drawing/2014/main" id="{56A259ED-B9CC-7AE7-64D3-91CD5E59A205}"/>
              </a:ext>
            </a:extLst>
          </p:cNvPr>
          <p:cNvSpPr txBox="1"/>
          <p:nvPr/>
        </p:nvSpPr>
        <p:spPr>
          <a:xfrm>
            <a:off x="8947599" y="4155121"/>
            <a:ext cx="1456898" cy="254361"/>
          </a:xfrm>
          <a:prstGeom prst="rect">
            <a:avLst/>
          </a:prstGeom>
          <a:noFill/>
        </p:spPr>
        <p:txBody>
          <a:bodyPr wrap="square">
            <a:spAutoFit/>
          </a:bodyPr>
          <a:lstStyle/>
          <a:p>
            <a:pPr algn="ctr"/>
            <a:r>
              <a:rPr lang="en-US" sz="1400" b="1" dirty="0">
                <a:solidFill>
                  <a:schemeClr val="tx1">
                    <a:lumMod val="85000"/>
                    <a:lumOff val="15000"/>
                  </a:schemeClr>
                </a:solidFill>
                <a:latin typeface="Poppins Light" pitchFamily="2" charset="77"/>
                <a:cs typeface="Poppins Light" pitchFamily="2" charset="77"/>
              </a:rPr>
              <a:t>Held </a:t>
            </a:r>
            <a:r>
              <a:rPr lang="en-US" sz="1400" dirty="0">
                <a:solidFill>
                  <a:schemeClr val="tx1">
                    <a:lumMod val="85000"/>
                    <a:lumOff val="15000"/>
                  </a:schemeClr>
                </a:solidFill>
                <a:latin typeface="Poppins Light" pitchFamily="2" charset="77"/>
                <a:cs typeface="Poppins Light" pitchFamily="2" charset="77"/>
              </a:rPr>
              <a:t>at 2%</a:t>
            </a:r>
            <a:endParaRPr lang="en-GB" sz="1400" dirty="0"/>
          </a:p>
        </p:txBody>
      </p:sp>
      <p:sp>
        <p:nvSpPr>
          <p:cNvPr id="29" name="TextBox 28">
            <a:extLst>
              <a:ext uri="{FF2B5EF4-FFF2-40B4-BE49-F238E27FC236}">
                <a16:creationId xmlns:a16="http://schemas.microsoft.com/office/drawing/2014/main" id="{06DB7F9B-04A8-CEC9-F32F-78B151E21DDF}"/>
              </a:ext>
            </a:extLst>
          </p:cNvPr>
          <p:cNvSpPr txBox="1"/>
          <p:nvPr/>
        </p:nvSpPr>
        <p:spPr>
          <a:xfrm>
            <a:off x="5772201" y="3369766"/>
            <a:ext cx="1824266" cy="307777"/>
          </a:xfrm>
          <a:prstGeom prst="rect">
            <a:avLst/>
          </a:prstGeom>
          <a:noFill/>
        </p:spPr>
        <p:txBody>
          <a:bodyPr wrap="square">
            <a:spAutoFit/>
          </a:bodyPr>
          <a:lstStyle/>
          <a:p>
            <a:pPr algn="ctr"/>
            <a:r>
              <a:rPr lang="en-US" sz="1400" b="1" dirty="0">
                <a:solidFill>
                  <a:schemeClr val="tx1">
                    <a:lumMod val="85000"/>
                    <a:lumOff val="15000"/>
                  </a:schemeClr>
                </a:solidFill>
                <a:latin typeface="Poppins Light" pitchFamily="2" charset="77"/>
                <a:cs typeface="Poppins Light" pitchFamily="2" charset="77"/>
              </a:rPr>
              <a:t>Held </a:t>
            </a:r>
            <a:r>
              <a:rPr lang="en-US" sz="1400" dirty="0">
                <a:solidFill>
                  <a:schemeClr val="tx1">
                    <a:lumMod val="85000"/>
                    <a:lumOff val="15000"/>
                  </a:schemeClr>
                </a:solidFill>
                <a:latin typeface="Poppins Light" pitchFamily="2" charset="77"/>
                <a:cs typeface="Poppins Light" pitchFamily="2" charset="77"/>
              </a:rPr>
              <a:t>at 3.75%</a:t>
            </a:r>
            <a:endParaRPr lang="en-GB" sz="1400" dirty="0"/>
          </a:p>
        </p:txBody>
      </p:sp>
      <p:sp>
        <p:nvSpPr>
          <p:cNvPr id="30" name="TextBox 29">
            <a:extLst>
              <a:ext uri="{FF2B5EF4-FFF2-40B4-BE49-F238E27FC236}">
                <a16:creationId xmlns:a16="http://schemas.microsoft.com/office/drawing/2014/main" id="{19F3BCDC-AAB0-9E2F-5D01-819DB5FB5A12}"/>
              </a:ext>
            </a:extLst>
          </p:cNvPr>
          <p:cNvSpPr txBox="1"/>
          <p:nvPr/>
        </p:nvSpPr>
        <p:spPr>
          <a:xfrm>
            <a:off x="5772201" y="4155121"/>
            <a:ext cx="1824266" cy="307777"/>
          </a:xfrm>
          <a:prstGeom prst="rect">
            <a:avLst/>
          </a:prstGeom>
          <a:noFill/>
        </p:spPr>
        <p:txBody>
          <a:bodyPr wrap="square">
            <a:spAutoFit/>
          </a:bodyPr>
          <a:lstStyle/>
          <a:p>
            <a:pPr algn="ctr"/>
            <a:r>
              <a:rPr lang="en-US" sz="1400" b="1" dirty="0">
                <a:solidFill>
                  <a:schemeClr val="tx1">
                    <a:lumMod val="85000"/>
                    <a:lumOff val="15000"/>
                  </a:schemeClr>
                </a:solidFill>
                <a:latin typeface="Poppins Light" pitchFamily="2" charset="77"/>
                <a:cs typeface="Poppins Light" pitchFamily="2" charset="77"/>
              </a:rPr>
              <a:t>Held </a:t>
            </a:r>
            <a:r>
              <a:rPr lang="en-US" sz="1400" dirty="0">
                <a:solidFill>
                  <a:schemeClr val="tx1">
                    <a:lumMod val="85000"/>
                    <a:lumOff val="15000"/>
                  </a:schemeClr>
                </a:solidFill>
                <a:latin typeface="Poppins Light" pitchFamily="2" charset="77"/>
                <a:cs typeface="Poppins Light" pitchFamily="2" charset="77"/>
              </a:rPr>
              <a:t>at 3.75%</a:t>
            </a:r>
            <a:endParaRPr lang="en-GB" sz="1400" dirty="0"/>
          </a:p>
        </p:txBody>
      </p:sp>
      <p:sp>
        <p:nvSpPr>
          <p:cNvPr id="31" name="TextBox 30">
            <a:extLst>
              <a:ext uri="{FF2B5EF4-FFF2-40B4-BE49-F238E27FC236}">
                <a16:creationId xmlns:a16="http://schemas.microsoft.com/office/drawing/2014/main" id="{A6094DE2-29DF-28FB-1926-3131FDA506B9}"/>
              </a:ext>
            </a:extLst>
          </p:cNvPr>
          <p:cNvSpPr txBox="1"/>
          <p:nvPr/>
        </p:nvSpPr>
        <p:spPr>
          <a:xfrm>
            <a:off x="2933143" y="4154471"/>
            <a:ext cx="2191657" cy="307777"/>
          </a:xfrm>
          <a:prstGeom prst="rect">
            <a:avLst/>
          </a:prstGeom>
          <a:noFill/>
        </p:spPr>
        <p:txBody>
          <a:bodyPr wrap="square">
            <a:spAutoFit/>
          </a:bodyPr>
          <a:lstStyle/>
          <a:p>
            <a:pPr algn="ctr"/>
            <a:r>
              <a:rPr lang="en-US" sz="1400" b="1" dirty="0">
                <a:solidFill>
                  <a:schemeClr val="tx1">
                    <a:lumMod val="85000"/>
                    <a:lumOff val="15000"/>
                  </a:schemeClr>
                </a:solidFill>
                <a:latin typeface="Poppins Light" pitchFamily="2" charset="77"/>
                <a:cs typeface="Poppins Light" pitchFamily="2" charset="77"/>
              </a:rPr>
              <a:t>Held </a:t>
            </a:r>
            <a:r>
              <a:rPr lang="en-US" sz="1400" dirty="0">
                <a:solidFill>
                  <a:schemeClr val="tx1">
                    <a:lumMod val="85000"/>
                    <a:lumOff val="15000"/>
                  </a:schemeClr>
                </a:solidFill>
                <a:latin typeface="Poppins Light" pitchFamily="2" charset="77"/>
                <a:cs typeface="Poppins Light" pitchFamily="2" charset="77"/>
              </a:rPr>
              <a:t>at 3.5-3.75%</a:t>
            </a:r>
            <a:endParaRPr lang="en-GB" sz="1400" dirty="0"/>
          </a:p>
        </p:txBody>
      </p:sp>
      <p:sp>
        <p:nvSpPr>
          <p:cNvPr id="32" name="TextBox 31">
            <a:extLst>
              <a:ext uri="{FF2B5EF4-FFF2-40B4-BE49-F238E27FC236}">
                <a16:creationId xmlns:a16="http://schemas.microsoft.com/office/drawing/2014/main" id="{AACF1824-2F63-0E9B-FEBB-7CB45C9E78C8}"/>
              </a:ext>
            </a:extLst>
          </p:cNvPr>
          <p:cNvSpPr txBox="1"/>
          <p:nvPr/>
        </p:nvSpPr>
        <p:spPr>
          <a:xfrm>
            <a:off x="327610" y="4831778"/>
            <a:ext cx="2101495" cy="338554"/>
          </a:xfrm>
          <a:prstGeom prst="rect">
            <a:avLst/>
          </a:prstGeom>
          <a:noFill/>
        </p:spPr>
        <p:txBody>
          <a:bodyPr wrap="square">
            <a:spAutoFit/>
          </a:bodyPr>
          <a:lstStyle/>
          <a:p>
            <a:pPr algn="r"/>
            <a:r>
              <a:rPr lang="en-US" sz="1600" b="1" dirty="0">
                <a:solidFill>
                  <a:schemeClr val="tx1">
                    <a:lumMod val="85000"/>
                    <a:lumOff val="15000"/>
                  </a:schemeClr>
                </a:solidFill>
                <a:latin typeface="Poppins Light" pitchFamily="2" charset="77"/>
                <a:cs typeface="Poppins Light" pitchFamily="2" charset="77"/>
              </a:rPr>
              <a:t>Moving forward</a:t>
            </a:r>
            <a:endParaRPr lang="en-GB" sz="1600" dirty="0"/>
          </a:p>
        </p:txBody>
      </p:sp>
      <p:sp>
        <p:nvSpPr>
          <p:cNvPr id="33" name="TextBox 32">
            <a:extLst>
              <a:ext uri="{FF2B5EF4-FFF2-40B4-BE49-F238E27FC236}">
                <a16:creationId xmlns:a16="http://schemas.microsoft.com/office/drawing/2014/main" id="{0AA41954-4635-C487-CA9B-74D5CCC57A94}"/>
              </a:ext>
            </a:extLst>
          </p:cNvPr>
          <p:cNvSpPr txBox="1"/>
          <p:nvPr/>
        </p:nvSpPr>
        <p:spPr>
          <a:xfrm>
            <a:off x="2885810" y="4842808"/>
            <a:ext cx="2286322" cy="523220"/>
          </a:xfrm>
          <a:prstGeom prst="rect">
            <a:avLst/>
          </a:prstGeom>
          <a:noFill/>
        </p:spPr>
        <p:txBody>
          <a:bodyPr wrap="square">
            <a:spAutoFit/>
          </a:bodyPr>
          <a:lstStyle/>
          <a:p>
            <a:pPr algn="ctr"/>
            <a:r>
              <a:rPr lang="en-US" sz="1400" dirty="0">
                <a:solidFill>
                  <a:schemeClr val="tx1">
                    <a:lumMod val="85000"/>
                    <a:lumOff val="15000"/>
                  </a:schemeClr>
                </a:solidFill>
                <a:latin typeface="Poppins Light" pitchFamily="2" charset="77"/>
                <a:cs typeface="Poppins Light" pitchFamily="2" charset="77"/>
              </a:rPr>
              <a:t>Kevin Warch becomes Chairman in May</a:t>
            </a:r>
            <a:endParaRPr lang="en-GB" sz="1400" dirty="0"/>
          </a:p>
        </p:txBody>
      </p:sp>
      <p:sp>
        <p:nvSpPr>
          <p:cNvPr id="34" name="TextBox 33">
            <a:extLst>
              <a:ext uri="{FF2B5EF4-FFF2-40B4-BE49-F238E27FC236}">
                <a16:creationId xmlns:a16="http://schemas.microsoft.com/office/drawing/2014/main" id="{2BC968CD-5C9E-372B-A895-4405A2701114}"/>
              </a:ext>
            </a:extLst>
          </p:cNvPr>
          <p:cNvSpPr txBox="1"/>
          <p:nvPr/>
        </p:nvSpPr>
        <p:spPr>
          <a:xfrm>
            <a:off x="5541174" y="4842808"/>
            <a:ext cx="2286320" cy="523220"/>
          </a:xfrm>
          <a:prstGeom prst="rect">
            <a:avLst/>
          </a:prstGeom>
          <a:noFill/>
        </p:spPr>
        <p:txBody>
          <a:bodyPr wrap="square">
            <a:spAutoFit/>
          </a:bodyPr>
          <a:lstStyle/>
          <a:p>
            <a:pPr algn="ctr"/>
            <a:r>
              <a:rPr lang="en-US" sz="1400" dirty="0">
                <a:solidFill>
                  <a:schemeClr val="tx1">
                    <a:lumMod val="85000"/>
                    <a:lumOff val="15000"/>
                  </a:schemeClr>
                </a:solidFill>
                <a:latin typeface="Poppins Light" pitchFamily="2" charset="77"/>
                <a:cs typeface="Poppins Light" pitchFamily="2" charset="77"/>
              </a:rPr>
              <a:t>Considerable exposure to energy inflation</a:t>
            </a:r>
            <a:endParaRPr lang="en-GB" sz="1400" dirty="0"/>
          </a:p>
        </p:txBody>
      </p:sp>
      <p:sp>
        <p:nvSpPr>
          <p:cNvPr id="35" name="TextBox 34">
            <a:extLst>
              <a:ext uri="{FF2B5EF4-FFF2-40B4-BE49-F238E27FC236}">
                <a16:creationId xmlns:a16="http://schemas.microsoft.com/office/drawing/2014/main" id="{B28B217A-6A41-DF40-130D-A0355FCC172E}"/>
              </a:ext>
            </a:extLst>
          </p:cNvPr>
          <p:cNvSpPr txBox="1"/>
          <p:nvPr/>
        </p:nvSpPr>
        <p:spPr>
          <a:xfrm>
            <a:off x="8550425" y="4842808"/>
            <a:ext cx="2286320" cy="432413"/>
          </a:xfrm>
          <a:prstGeom prst="rect">
            <a:avLst/>
          </a:prstGeom>
          <a:noFill/>
        </p:spPr>
        <p:txBody>
          <a:bodyPr wrap="square">
            <a:spAutoFit/>
          </a:bodyPr>
          <a:lstStyle/>
          <a:p>
            <a:pPr algn="ctr"/>
            <a:r>
              <a:rPr lang="en-US" sz="1400" dirty="0">
                <a:solidFill>
                  <a:schemeClr val="tx1">
                    <a:lumMod val="85000"/>
                    <a:lumOff val="15000"/>
                  </a:schemeClr>
                </a:solidFill>
                <a:latin typeface="Poppins Light" pitchFamily="2" charset="77"/>
                <a:cs typeface="Poppins Light" pitchFamily="2" charset="77"/>
              </a:rPr>
              <a:t>Revised inflation expectations upwards</a:t>
            </a:r>
            <a:endParaRPr lang="en-GB" sz="1400" dirty="0"/>
          </a:p>
        </p:txBody>
      </p:sp>
      <p:sp>
        <p:nvSpPr>
          <p:cNvPr id="14" name="TextBox 13">
            <a:extLst>
              <a:ext uri="{FF2B5EF4-FFF2-40B4-BE49-F238E27FC236}">
                <a16:creationId xmlns:a16="http://schemas.microsoft.com/office/drawing/2014/main" id="{5631482D-8A96-7F99-212A-702EB5908841}"/>
              </a:ext>
            </a:extLst>
          </p:cNvPr>
          <p:cNvSpPr txBox="1"/>
          <p:nvPr/>
        </p:nvSpPr>
        <p:spPr>
          <a:xfrm>
            <a:off x="2617735" y="1602719"/>
            <a:ext cx="2822473" cy="323165"/>
          </a:xfrm>
          <a:prstGeom prst="rect">
            <a:avLst/>
          </a:prstGeom>
          <a:noFill/>
        </p:spPr>
        <p:txBody>
          <a:bodyPr wrap="square">
            <a:spAutoFit/>
          </a:bodyPr>
          <a:lstStyle/>
          <a:p>
            <a:pPr algn="ctr"/>
            <a:r>
              <a:rPr lang="en-US" sz="1500" dirty="0">
                <a:solidFill>
                  <a:schemeClr val="tx1">
                    <a:lumMod val="85000"/>
                    <a:lumOff val="15000"/>
                  </a:schemeClr>
                </a:solidFill>
                <a:latin typeface="Poppins Medium" pitchFamily="2" charset="77"/>
                <a:cs typeface="Poppins Medium" pitchFamily="2" charset="77"/>
              </a:rPr>
              <a:t>Federal Reserve (Fed)</a:t>
            </a:r>
            <a:endParaRPr lang="en-GB" sz="1500" dirty="0">
              <a:latin typeface="Poppins Medium" pitchFamily="2" charset="77"/>
              <a:cs typeface="Poppins Medium" pitchFamily="2" charset="77"/>
            </a:endParaRPr>
          </a:p>
        </p:txBody>
      </p:sp>
      <p:sp>
        <p:nvSpPr>
          <p:cNvPr id="15" name="TextBox 14">
            <a:extLst>
              <a:ext uri="{FF2B5EF4-FFF2-40B4-BE49-F238E27FC236}">
                <a16:creationId xmlns:a16="http://schemas.microsoft.com/office/drawing/2014/main" id="{D083CBA2-D63B-B309-6950-F19BC93EA1C5}"/>
              </a:ext>
            </a:extLst>
          </p:cNvPr>
          <p:cNvSpPr txBox="1"/>
          <p:nvPr/>
        </p:nvSpPr>
        <p:spPr>
          <a:xfrm>
            <a:off x="5386214" y="1605328"/>
            <a:ext cx="2596239" cy="323165"/>
          </a:xfrm>
          <a:prstGeom prst="rect">
            <a:avLst/>
          </a:prstGeom>
          <a:noFill/>
        </p:spPr>
        <p:txBody>
          <a:bodyPr wrap="square">
            <a:spAutoFit/>
          </a:bodyPr>
          <a:lstStyle/>
          <a:p>
            <a:pPr algn="ctr"/>
            <a:r>
              <a:rPr lang="en-US" sz="1500" dirty="0">
                <a:solidFill>
                  <a:schemeClr val="tx1">
                    <a:lumMod val="85000"/>
                    <a:lumOff val="15000"/>
                  </a:schemeClr>
                </a:solidFill>
                <a:latin typeface="Poppins Medium" pitchFamily="2" charset="77"/>
                <a:cs typeface="Poppins Medium" pitchFamily="2" charset="77"/>
              </a:rPr>
              <a:t>Bank of England (BoE)</a:t>
            </a:r>
            <a:endParaRPr lang="en-GB" sz="1500" dirty="0">
              <a:latin typeface="Poppins Medium" pitchFamily="2" charset="77"/>
              <a:cs typeface="Poppins Medium" pitchFamily="2" charset="77"/>
            </a:endParaRPr>
          </a:p>
        </p:txBody>
      </p:sp>
      <p:sp>
        <p:nvSpPr>
          <p:cNvPr id="16" name="TextBox 15">
            <a:extLst>
              <a:ext uri="{FF2B5EF4-FFF2-40B4-BE49-F238E27FC236}">
                <a16:creationId xmlns:a16="http://schemas.microsoft.com/office/drawing/2014/main" id="{284766ED-F5FC-DC14-A694-89066872DB38}"/>
              </a:ext>
            </a:extLst>
          </p:cNvPr>
          <p:cNvSpPr txBox="1"/>
          <p:nvPr/>
        </p:nvSpPr>
        <p:spPr>
          <a:xfrm>
            <a:off x="8033911" y="1605328"/>
            <a:ext cx="3284273" cy="323165"/>
          </a:xfrm>
          <a:prstGeom prst="rect">
            <a:avLst/>
          </a:prstGeom>
          <a:noFill/>
        </p:spPr>
        <p:txBody>
          <a:bodyPr wrap="square">
            <a:spAutoFit/>
          </a:bodyPr>
          <a:lstStyle/>
          <a:p>
            <a:pPr algn="ctr"/>
            <a:r>
              <a:rPr lang="en-US" sz="1500" dirty="0">
                <a:solidFill>
                  <a:schemeClr val="tx1">
                    <a:lumMod val="85000"/>
                    <a:lumOff val="15000"/>
                  </a:schemeClr>
                </a:solidFill>
                <a:latin typeface="Poppins Medium" pitchFamily="2" charset="77"/>
                <a:cs typeface="Poppins Medium" pitchFamily="2" charset="77"/>
              </a:rPr>
              <a:t>European Central Bank (ECB)</a:t>
            </a:r>
            <a:endParaRPr lang="en-GB" sz="1500" dirty="0">
              <a:latin typeface="Poppins Medium" pitchFamily="2" charset="77"/>
              <a:cs typeface="Poppins Medium" pitchFamily="2" charset="77"/>
            </a:endParaRPr>
          </a:p>
        </p:txBody>
      </p:sp>
      <p:pic>
        <p:nvPicPr>
          <p:cNvPr id="36" name="Picture 4" descr="Flag of Europe - Wikipedia">
            <a:extLst>
              <a:ext uri="{FF2B5EF4-FFF2-40B4-BE49-F238E27FC236}">
                <a16:creationId xmlns:a16="http://schemas.microsoft.com/office/drawing/2014/main" id="{6C5B3652-54F1-737C-1B36-142A843B27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3551" y="2207206"/>
            <a:ext cx="1140067" cy="718494"/>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Straight Connector 36">
            <a:extLst>
              <a:ext uri="{FF2B5EF4-FFF2-40B4-BE49-F238E27FC236}">
                <a16:creationId xmlns:a16="http://schemas.microsoft.com/office/drawing/2014/main" id="{E30E6DF9-6D49-D31F-C4CC-43331623F287}"/>
              </a:ext>
            </a:extLst>
          </p:cNvPr>
          <p:cNvCxnSpPr>
            <a:cxnSpLocks/>
          </p:cNvCxnSpPr>
          <p:nvPr/>
        </p:nvCxnSpPr>
        <p:spPr>
          <a:xfrm>
            <a:off x="657864" y="3158936"/>
            <a:ext cx="10715316" cy="0"/>
          </a:xfrm>
          <a:prstGeom prst="line">
            <a:avLst/>
          </a:prstGeom>
          <a:ln w="6350"/>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B907C564-63DD-1BC0-1CCD-5A62038A924E}"/>
              </a:ext>
            </a:extLst>
          </p:cNvPr>
          <p:cNvCxnSpPr>
            <a:cxnSpLocks/>
          </p:cNvCxnSpPr>
          <p:nvPr/>
        </p:nvCxnSpPr>
        <p:spPr>
          <a:xfrm>
            <a:off x="657864" y="3879373"/>
            <a:ext cx="10715316" cy="0"/>
          </a:xfrm>
          <a:prstGeom prst="line">
            <a:avLst/>
          </a:prstGeom>
          <a:ln w="6350"/>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A6E69BB2-62FE-6F96-6D14-C9CE49C0DD90}"/>
              </a:ext>
            </a:extLst>
          </p:cNvPr>
          <p:cNvCxnSpPr>
            <a:cxnSpLocks/>
          </p:cNvCxnSpPr>
          <p:nvPr/>
        </p:nvCxnSpPr>
        <p:spPr>
          <a:xfrm>
            <a:off x="657864" y="4627518"/>
            <a:ext cx="10715316" cy="0"/>
          </a:xfrm>
          <a:prstGeom prst="line">
            <a:avLst/>
          </a:prstGeom>
          <a:ln w="6350"/>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7F4726A2-3283-B9C4-15CF-D5B2814C8893}"/>
              </a:ext>
            </a:extLst>
          </p:cNvPr>
          <p:cNvCxnSpPr>
            <a:cxnSpLocks/>
          </p:cNvCxnSpPr>
          <p:nvPr/>
        </p:nvCxnSpPr>
        <p:spPr>
          <a:xfrm flipV="1">
            <a:off x="5332598" y="1602719"/>
            <a:ext cx="0" cy="3952951"/>
          </a:xfrm>
          <a:prstGeom prst="line">
            <a:avLst/>
          </a:prstGeom>
          <a:ln w="6350"/>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44FB1DF7-BDBD-D02B-D1AF-E5A1F1FA476B}"/>
              </a:ext>
            </a:extLst>
          </p:cNvPr>
          <p:cNvCxnSpPr>
            <a:cxnSpLocks/>
          </p:cNvCxnSpPr>
          <p:nvPr/>
        </p:nvCxnSpPr>
        <p:spPr>
          <a:xfrm flipV="1">
            <a:off x="8020380" y="1602719"/>
            <a:ext cx="0" cy="3952951"/>
          </a:xfrm>
          <a:prstGeom prst="line">
            <a:avLst/>
          </a:prstGeom>
          <a:ln w="6350"/>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52D6BAFB-FF26-508A-826D-912166CFA88A}"/>
              </a:ext>
            </a:extLst>
          </p:cNvPr>
          <p:cNvCxnSpPr>
            <a:cxnSpLocks/>
          </p:cNvCxnSpPr>
          <p:nvPr/>
        </p:nvCxnSpPr>
        <p:spPr>
          <a:xfrm flipV="1">
            <a:off x="2686380" y="1602719"/>
            <a:ext cx="0" cy="3952951"/>
          </a:xfrm>
          <a:prstGeom prst="line">
            <a:avLst/>
          </a:prstGeom>
          <a:ln w="6350"/>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CA222B4E-BA68-0D7B-2DC4-5E64C461D535}"/>
              </a:ext>
            </a:extLst>
          </p:cNvPr>
          <p:cNvCxnSpPr>
            <a:cxnSpLocks/>
          </p:cNvCxnSpPr>
          <p:nvPr/>
        </p:nvCxnSpPr>
        <p:spPr>
          <a:xfrm flipV="1">
            <a:off x="11373180" y="1602719"/>
            <a:ext cx="0" cy="3952951"/>
          </a:xfrm>
          <a:prstGeom prst="line">
            <a:avLst/>
          </a:prstGeom>
          <a:ln w="635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31822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D4D68-B34B-ECCE-B144-C6C711A1975E}"/>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C5A344EF-A16C-BD6C-C079-FA03058F9AA7}"/>
              </a:ext>
            </a:extLst>
          </p:cNvPr>
          <p:cNvSpPr/>
          <p:nvPr/>
        </p:nvSpPr>
        <p:spPr>
          <a:xfrm>
            <a:off x="0" y="0"/>
            <a:ext cx="12192000" cy="910094"/>
          </a:xfrm>
          <a:prstGeom prst="rect">
            <a:avLst/>
          </a:prstGeom>
          <a:solidFill>
            <a:srgbClr val="332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6380BA3-2D87-1825-622D-5B9FAFBDF2F6}"/>
              </a:ext>
            </a:extLst>
          </p:cNvPr>
          <p:cNvSpPr txBox="1"/>
          <p:nvPr/>
        </p:nvSpPr>
        <p:spPr>
          <a:xfrm>
            <a:off x="394122" y="293694"/>
            <a:ext cx="6338517" cy="415498"/>
          </a:xfrm>
          <a:prstGeom prst="rect">
            <a:avLst/>
          </a:prstGeom>
          <a:noFill/>
        </p:spPr>
        <p:txBody>
          <a:bodyPr wrap="square" rtlCol="0">
            <a:spAutoFit/>
          </a:bodyPr>
          <a:lstStyle/>
          <a:p>
            <a:r>
              <a:rPr lang="en-US" sz="2100" dirty="0">
                <a:solidFill>
                  <a:schemeClr val="bg1"/>
                </a:solidFill>
                <a:latin typeface="Poppins" pitchFamily="2" charset="77"/>
                <a:cs typeface="Poppins" pitchFamily="2" charset="77"/>
              </a:rPr>
              <a:t>MACRO UPDATE: HEADLINES (CONT.)</a:t>
            </a:r>
          </a:p>
        </p:txBody>
      </p:sp>
      <p:pic>
        <p:nvPicPr>
          <p:cNvPr id="3" name="Picture 2">
            <a:extLst>
              <a:ext uri="{FF2B5EF4-FFF2-40B4-BE49-F238E27FC236}">
                <a16:creationId xmlns:a16="http://schemas.microsoft.com/office/drawing/2014/main" id="{1031C671-A616-221C-6BD8-962FAE67F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0893" y="313662"/>
            <a:ext cx="827998" cy="315428"/>
          </a:xfrm>
          <a:prstGeom prst="rect">
            <a:avLst/>
          </a:prstGeom>
        </p:spPr>
      </p:pic>
      <p:sp>
        <p:nvSpPr>
          <p:cNvPr id="19" name="TextBox 18">
            <a:extLst>
              <a:ext uri="{FF2B5EF4-FFF2-40B4-BE49-F238E27FC236}">
                <a16:creationId xmlns:a16="http://schemas.microsoft.com/office/drawing/2014/main" id="{07DE76CB-28FD-B9F4-8579-8D57CF83E65C}"/>
              </a:ext>
            </a:extLst>
          </p:cNvPr>
          <p:cNvSpPr txBox="1"/>
          <p:nvPr/>
        </p:nvSpPr>
        <p:spPr>
          <a:xfrm>
            <a:off x="328806" y="6286284"/>
            <a:ext cx="6338517" cy="307777"/>
          </a:xfrm>
          <a:prstGeom prst="rect">
            <a:avLst/>
          </a:prstGeom>
          <a:noFill/>
        </p:spPr>
        <p:txBody>
          <a:bodyPr wrap="square" rtlCol="0">
            <a:spAutoFit/>
          </a:bodyPr>
          <a:lstStyle/>
          <a:p>
            <a:r>
              <a:rPr lang="en-US" sz="1400" dirty="0">
                <a:latin typeface="Poppins" pitchFamily="2" charset="77"/>
                <a:cs typeface="Poppins" pitchFamily="2" charset="77"/>
              </a:rPr>
              <a:t>Q1 2026 MARKET REVIEW</a:t>
            </a:r>
          </a:p>
        </p:txBody>
      </p:sp>
      <p:sp>
        <p:nvSpPr>
          <p:cNvPr id="21" name="TextBox 20">
            <a:extLst>
              <a:ext uri="{FF2B5EF4-FFF2-40B4-BE49-F238E27FC236}">
                <a16:creationId xmlns:a16="http://schemas.microsoft.com/office/drawing/2014/main" id="{74D63A2F-9E5A-550E-9CB5-5653EEC7CF9A}"/>
              </a:ext>
            </a:extLst>
          </p:cNvPr>
          <p:cNvSpPr txBox="1"/>
          <p:nvPr/>
        </p:nvSpPr>
        <p:spPr>
          <a:xfrm>
            <a:off x="5455979" y="6286284"/>
            <a:ext cx="6338517" cy="307777"/>
          </a:xfrm>
          <a:prstGeom prst="rect">
            <a:avLst/>
          </a:prstGeom>
          <a:noFill/>
        </p:spPr>
        <p:txBody>
          <a:bodyPr wrap="square" rtlCol="0">
            <a:spAutoFit/>
          </a:bodyPr>
          <a:lstStyle/>
          <a:p>
            <a:pPr algn="r"/>
            <a:r>
              <a:rPr lang="en-US" sz="1400" dirty="0" err="1">
                <a:latin typeface="Poppins" pitchFamily="2" charset="77"/>
                <a:cs typeface="Poppins" pitchFamily="2" charset="77"/>
              </a:rPr>
              <a:t>ebi.co.uk</a:t>
            </a:r>
            <a:endParaRPr lang="en-US" sz="1400" dirty="0">
              <a:latin typeface="Poppins" pitchFamily="2" charset="77"/>
              <a:cs typeface="Poppins" pitchFamily="2" charset="77"/>
            </a:endParaRPr>
          </a:p>
        </p:txBody>
      </p:sp>
      <p:cxnSp>
        <p:nvCxnSpPr>
          <p:cNvPr id="23" name="Straight Connector 22">
            <a:extLst>
              <a:ext uri="{FF2B5EF4-FFF2-40B4-BE49-F238E27FC236}">
                <a16:creationId xmlns:a16="http://schemas.microsoft.com/office/drawing/2014/main" id="{16B3A316-83CF-F451-22D7-3313D370BD31}"/>
              </a:ext>
            </a:extLst>
          </p:cNvPr>
          <p:cNvCxnSpPr/>
          <p:nvPr/>
        </p:nvCxnSpPr>
        <p:spPr>
          <a:xfrm>
            <a:off x="418090" y="6123812"/>
            <a:ext cx="11360077" cy="0"/>
          </a:xfrm>
          <a:prstGeom prst="line">
            <a:avLst/>
          </a:prstGeom>
          <a:ln w="6350"/>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B27B9D32-EDC8-60EF-A74C-61B29C7EFF5C}"/>
              </a:ext>
            </a:extLst>
          </p:cNvPr>
          <p:cNvPicPr>
            <a:picLocks noChangeAspect="1"/>
          </p:cNvPicPr>
          <p:nvPr/>
        </p:nvPicPr>
        <p:blipFill>
          <a:blip r:embed="rId4"/>
          <a:srcRect l="4580" t="2774"/>
          <a:stretch>
            <a:fillRect/>
          </a:stretch>
        </p:blipFill>
        <p:spPr>
          <a:xfrm>
            <a:off x="528928" y="1675276"/>
            <a:ext cx="6214302" cy="4016055"/>
          </a:xfrm>
          <a:prstGeom prst="rect">
            <a:avLst/>
          </a:prstGeom>
        </p:spPr>
      </p:pic>
      <p:sp>
        <p:nvSpPr>
          <p:cNvPr id="4" name="TextBox 3">
            <a:extLst>
              <a:ext uri="{FF2B5EF4-FFF2-40B4-BE49-F238E27FC236}">
                <a16:creationId xmlns:a16="http://schemas.microsoft.com/office/drawing/2014/main" id="{17AC050D-ACA3-8532-421A-F896723E7A9F}"/>
              </a:ext>
            </a:extLst>
          </p:cNvPr>
          <p:cNvSpPr txBox="1"/>
          <p:nvPr/>
        </p:nvSpPr>
        <p:spPr>
          <a:xfrm>
            <a:off x="453499" y="5684408"/>
            <a:ext cx="6338517" cy="307777"/>
          </a:xfrm>
          <a:prstGeom prst="rect">
            <a:avLst/>
          </a:prstGeom>
          <a:noFill/>
        </p:spPr>
        <p:txBody>
          <a:bodyPr wrap="square" rtlCol="0">
            <a:spAutoFit/>
          </a:bodyPr>
          <a:lstStyle/>
          <a:p>
            <a:pPr algn="ctr"/>
            <a:r>
              <a:rPr lang="en-US" sz="1400" dirty="0">
                <a:latin typeface="Poppins" pitchFamily="2" charset="77"/>
                <a:cs typeface="Poppins" pitchFamily="2" charset="77"/>
              </a:rPr>
              <a:t>Source: </a:t>
            </a:r>
            <a:r>
              <a:rPr lang="en-US" sz="1400" dirty="0" err="1">
                <a:latin typeface="Poppins" pitchFamily="2" charset="77"/>
                <a:cs typeface="Poppins" pitchFamily="2" charset="77"/>
              </a:rPr>
              <a:t>gold.co.uk</a:t>
            </a:r>
            <a:r>
              <a:rPr lang="en-US" sz="1400" dirty="0">
                <a:latin typeface="Poppins" pitchFamily="2" charset="77"/>
                <a:cs typeface="Poppins" pitchFamily="2" charset="77"/>
              </a:rPr>
              <a:t> Date: 13/04/2026</a:t>
            </a:r>
          </a:p>
        </p:txBody>
      </p:sp>
      <p:cxnSp>
        <p:nvCxnSpPr>
          <p:cNvPr id="9" name="Straight Connector 8">
            <a:extLst>
              <a:ext uri="{FF2B5EF4-FFF2-40B4-BE49-F238E27FC236}">
                <a16:creationId xmlns:a16="http://schemas.microsoft.com/office/drawing/2014/main" id="{3B49B92D-BF22-7D0B-ECB5-5A7957F8DE31}"/>
              </a:ext>
            </a:extLst>
          </p:cNvPr>
          <p:cNvCxnSpPr>
            <a:cxnSpLocks/>
          </p:cNvCxnSpPr>
          <p:nvPr/>
        </p:nvCxnSpPr>
        <p:spPr>
          <a:xfrm flipV="1">
            <a:off x="1905887" y="2512656"/>
            <a:ext cx="0" cy="2876765"/>
          </a:xfrm>
          <a:prstGeom prst="line">
            <a:avLst/>
          </a:prstGeom>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6C8327BA-C2F7-7B7D-D7CB-6BBF368F9ECF}"/>
              </a:ext>
            </a:extLst>
          </p:cNvPr>
          <p:cNvCxnSpPr>
            <a:cxnSpLocks/>
          </p:cNvCxnSpPr>
          <p:nvPr/>
        </p:nvCxnSpPr>
        <p:spPr>
          <a:xfrm flipH="1" flipV="1">
            <a:off x="4037106" y="2066337"/>
            <a:ext cx="1" cy="3323084"/>
          </a:xfrm>
          <a:prstGeom prst="line">
            <a:avLst/>
          </a:prstGeom>
        </p:spPr>
        <p:style>
          <a:lnRef idx="2">
            <a:schemeClr val="dk1"/>
          </a:lnRef>
          <a:fillRef idx="0">
            <a:schemeClr val="dk1"/>
          </a:fillRef>
          <a:effectRef idx="1">
            <a:schemeClr val="dk1"/>
          </a:effectRef>
          <a:fontRef idx="minor">
            <a:schemeClr val="tx1"/>
          </a:fontRef>
        </p:style>
      </p:cxnSp>
      <p:sp>
        <p:nvSpPr>
          <p:cNvPr id="51" name="Rectangle 50">
            <a:extLst>
              <a:ext uri="{FF2B5EF4-FFF2-40B4-BE49-F238E27FC236}">
                <a16:creationId xmlns:a16="http://schemas.microsoft.com/office/drawing/2014/main" id="{EC0ABDCF-74CC-2C17-E6A3-401C6EEE10CF}"/>
              </a:ext>
            </a:extLst>
          </p:cNvPr>
          <p:cNvSpPr/>
          <p:nvPr/>
        </p:nvSpPr>
        <p:spPr>
          <a:xfrm rot="10800000">
            <a:off x="969820" y="1474372"/>
            <a:ext cx="1828800" cy="2037757"/>
          </a:xfrm>
          <a:prstGeom prst="rect">
            <a:avLst/>
          </a:prstGeom>
          <a:gradFill flip="none" rotWithShape="1">
            <a:gsLst>
              <a:gs pos="0">
                <a:schemeClr val="bg1">
                  <a:alpha val="0"/>
                </a:schemeClr>
              </a:gs>
              <a:gs pos="100000">
                <a:schemeClr val="bg1">
                  <a:shade val="100000"/>
                  <a:satMod val="115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8FD3E4A3-F62C-1524-A7EA-24AE011B0A60}"/>
              </a:ext>
            </a:extLst>
          </p:cNvPr>
          <p:cNvSpPr txBox="1"/>
          <p:nvPr/>
        </p:nvSpPr>
        <p:spPr>
          <a:xfrm>
            <a:off x="697127" y="1536974"/>
            <a:ext cx="2410385" cy="892552"/>
          </a:xfrm>
          <a:prstGeom prst="rect">
            <a:avLst/>
          </a:prstGeom>
          <a:noFill/>
        </p:spPr>
        <p:txBody>
          <a:bodyPr wrap="square">
            <a:spAutoFit/>
          </a:bodyPr>
          <a:lstStyle/>
          <a:p>
            <a:pPr algn="ctr"/>
            <a:r>
              <a:rPr lang="en-US" sz="1300" b="1" dirty="0">
                <a:solidFill>
                  <a:schemeClr val="tx1">
                    <a:lumMod val="85000"/>
                    <a:lumOff val="15000"/>
                  </a:schemeClr>
                </a:solidFill>
                <a:latin typeface="Poppins" panose="00000500000000000000" pitchFamily="2" charset="0"/>
                <a:cs typeface="Poppins" panose="00000500000000000000" pitchFamily="2" charset="0"/>
              </a:rPr>
              <a:t>21/01/2026</a:t>
            </a:r>
          </a:p>
          <a:p>
            <a:pPr algn="ctr"/>
            <a:r>
              <a:rPr lang="en-US" sz="1300" dirty="0">
                <a:solidFill>
                  <a:schemeClr val="tx1">
                    <a:lumMod val="85000"/>
                    <a:lumOff val="15000"/>
                  </a:schemeClr>
                </a:solidFill>
                <a:latin typeface="Poppins" panose="00000500000000000000" pitchFamily="2" charset="0"/>
                <a:cs typeface="Poppins" panose="00000500000000000000" pitchFamily="2" charset="0"/>
              </a:rPr>
              <a:t>Trump speech on Greenland to World Economic Forum</a:t>
            </a:r>
            <a:endParaRPr lang="en-GB" sz="1300" dirty="0">
              <a:latin typeface="Poppins" panose="00000500000000000000" pitchFamily="2" charset="0"/>
              <a:cs typeface="Poppins" panose="00000500000000000000" pitchFamily="2" charset="0"/>
            </a:endParaRPr>
          </a:p>
        </p:txBody>
      </p:sp>
      <p:sp>
        <p:nvSpPr>
          <p:cNvPr id="55" name="Rectangle 54">
            <a:extLst>
              <a:ext uri="{FF2B5EF4-FFF2-40B4-BE49-F238E27FC236}">
                <a16:creationId xmlns:a16="http://schemas.microsoft.com/office/drawing/2014/main" id="{801097FE-97A5-F0C5-E093-6E923449B418}"/>
              </a:ext>
            </a:extLst>
          </p:cNvPr>
          <p:cNvSpPr/>
          <p:nvPr/>
        </p:nvSpPr>
        <p:spPr>
          <a:xfrm rot="10800000">
            <a:off x="3117276" y="1183425"/>
            <a:ext cx="1828800" cy="2037757"/>
          </a:xfrm>
          <a:prstGeom prst="rect">
            <a:avLst/>
          </a:prstGeom>
          <a:gradFill flip="none" rotWithShape="1">
            <a:gsLst>
              <a:gs pos="0">
                <a:schemeClr val="bg1">
                  <a:alpha val="0"/>
                </a:schemeClr>
              </a:gs>
              <a:gs pos="100000">
                <a:schemeClr val="bg1">
                  <a:shade val="100000"/>
                  <a:satMod val="115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754CDA92-2FD5-A12C-5FF3-7BB5DB299382}"/>
              </a:ext>
            </a:extLst>
          </p:cNvPr>
          <p:cNvSpPr txBox="1"/>
          <p:nvPr/>
        </p:nvSpPr>
        <p:spPr>
          <a:xfrm>
            <a:off x="2982817" y="1332275"/>
            <a:ext cx="2108579" cy="692497"/>
          </a:xfrm>
          <a:prstGeom prst="rect">
            <a:avLst/>
          </a:prstGeom>
          <a:noFill/>
        </p:spPr>
        <p:txBody>
          <a:bodyPr wrap="square">
            <a:spAutoFit/>
          </a:bodyPr>
          <a:lstStyle/>
          <a:p>
            <a:pPr algn="ctr"/>
            <a:r>
              <a:rPr lang="en-US" sz="1300" b="1" dirty="0">
                <a:solidFill>
                  <a:schemeClr val="tx1">
                    <a:lumMod val="85000"/>
                    <a:lumOff val="15000"/>
                  </a:schemeClr>
                </a:solidFill>
                <a:latin typeface="Poppins" panose="00000500000000000000" pitchFamily="2" charset="0"/>
                <a:cs typeface="Poppins" panose="00000500000000000000" pitchFamily="2" charset="0"/>
              </a:rPr>
              <a:t>28/02/2026</a:t>
            </a:r>
          </a:p>
          <a:p>
            <a:pPr algn="ctr"/>
            <a:r>
              <a:rPr lang="en-US" sz="1300" dirty="0">
                <a:solidFill>
                  <a:schemeClr val="tx1">
                    <a:lumMod val="85000"/>
                    <a:lumOff val="15000"/>
                  </a:schemeClr>
                </a:solidFill>
                <a:latin typeface="Poppins" panose="00000500000000000000" pitchFamily="2" charset="0"/>
                <a:cs typeface="Poppins" panose="00000500000000000000" pitchFamily="2" charset="0"/>
              </a:rPr>
              <a:t>Iranian Supreme Leader is killed</a:t>
            </a:r>
            <a:endParaRPr lang="en-GB" sz="1300" dirty="0">
              <a:latin typeface="Poppins" panose="00000500000000000000" pitchFamily="2" charset="0"/>
              <a:cs typeface="Poppins" panose="00000500000000000000" pitchFamily="2" charset="0"/>
            </a:endParaRPr>
          </a:p>
        </p:txBody>
      </p:sp>
      <p:sp>
        <p:nvSpPr>
          <p:cNvPr id="57" name="TextBox 56">
            <a:extLst>
              <a:ext uri="{FF2B5EF4-FFF2-40B4-BE49-F238E27FC236}">
                <a16:creationId xmlns:a16="http://schemas.microsoft.com/office/drawing/2014/main" id="{63B5EEDE-CEB0-31A5-CFAB-78190A64F2C0}"/>
              </a:ext>
            </a:extLst>
          </p:cNvPr>
          <p:cNvSpPr txBox="1"/>
          <p:nvPr/>
        </p:nvSpPr>
        <p:spPr>
          <a:xfrm>
            <a:off x="7281355" y="2371024"/>
            <a:ext cx="4185808" cy="2462213"/>
          </a:xfrm>
          <a:prstGeom prst="rect">
            <a:avLst/>
          </a:prstGeom>
          <a:noFill/>
        </p:spPr>
        <p:txBody>
          <a:bodyPr wrap="square">
            <a:spAutoFit/>
          </a:bodyPr>
          <a:lstStyle/>
          <a:p>
            <a:pPr marL="342900" indent="-342900">
              <a:buAutoNum type="arabicPeriod"/>
            </a:pPr>
            <a:r>
              <a:rPr lang="en-US" sz="1400" dirty="0">
                <a:solidFill>
                  <a:schemeClr val="tx1">
                    <a:lumMod val="85000"/>
                    <a:lumOff val="15000"/>
                  </a:schemeClr>
                </a:solidFill>
                <a:latin typeface="Poppins" panose="00000500000000000000" pitchFamily="2" charset="0"/>
                <a:cs typeface="Poppins" panose="00000500000000000000" pitchFamily="2" charset="0"/>
              </a:rPr>
              <a:t>Gold begins quarter by continuing its meteoric rise throughout 2025, hitting all times highs in January.</a:t>
            </a:r>
          </a:p>
          <a:p>
            <a:pPr marL="342900" indent="-342900">
              <a:buAutoNum type="arabicPeriod"/>
            </a:pPr>
            <a:endParaRPr lang="en-US" sz="1400" dirty="0">
              <a:solidFill>
                <a:schemeClr val="tx1">
                  <a:lumMod val="85000"/>
                  <a:lumOff val="15000"/>
                </a:schemeClr>
              </a:solidFill>
              <a:latin typeface="Poppins" panose="00000500000000000000" pitchFamily="2" charset="0"/>
              <a:cs typeface="Poppins" panose="00000500000000000000" pitchFamily="2" charset="0"/>
            </a:endParaRPr>
          </a:p>
          <a:p>
            <a:pPr marL="342900" indent="-342900">
              <a:buAutoNum type="arabicPeriod"/>
            </a:pPr>
            <a:r>
              <a:rPr lang="en-US" sz="1400" dirty="0">
                <a:solidFill>
                  <a:schemeClr val="tx1">
                    <a:lumMod val="85000"/>
                    <a:lumOff val="15000"/>
                  </a:schemeClr>
                </a:solidFill>
                <a:latin typeface="Poppins" panose="00000500000000000000" pitchFamily="2" charset="0"/>
                <a:cs typeface="Poppins" panose="00000500000000000000" pitchFamily="2" charset="0"/>
              </a:rPr>
              <a:t>Prices correct in January, likely due to increased rate expectations and an overheated gold market.</a:t>
            </a:r>
          </a:p>
          <a:p>
            <a:pPr marL="342900" indent="-342900">
              <a:buAutoNum type="arabicPeriod"/>
            </a:pPr>
            <a:endParaRPr lang="en-US" sz="1400" dirty="0">
              <a:solidFill>
                <a:schemeClr val="tx1">
                  <a:lumMod val="85000"/>
                  <a:lumOff val="15000"/>
                </a:schemeClr>
              </a:solidFill>
              <a:latin typeface="Poppins" panose="00000500000000000000" pitchFamily="2" charset="0"/>
              <a:cs typeface="Poppins" panose="00000500000000000000" pitchFamily="2" charset="0"/>
            </a:endParaRPr>
          </a:p>
          <a:p>
            <a:pPr marL="342900" indent="-342900">
              <a:buAutoNum type="arabicPeriod"/>
            </a:pPr>
            <a:r>
              <a:rPr lang="en-US" sz="1400" dirty="0">
                <a:solidFill>
                  <a:schemeClr val="tx1">
                    <a:lumMod val="85000"/>
                    <a:lumOff val="15000"/>
                  </a:schemeClr>
                </a:solidFill>
                <a:latin typeface="Poppins" panose="00000500000000000000" pitchFamily="2" charset="0"/>
                <a:cs typeface="Poppins" panose="00000500000000000000" pitchFamily="2" charset="0"/>
              </a:rPr>
              <a:t>Price corrects after spiking again in March, as investors raise funds to cover losing bond and stock positions.</a:t>
            </a:r>
            <a:endParaRPr lang="en-GB" sz="1400" dirty="0">
              <a:latin typeface="Poppins" panose="00000500000000000000" pitchFamily="2" charset="0"/>
              <a:cs typeface="Poppins" panose="00000500000000000000" pitchFamily="2" charset="0"/>
            </a:endParaRPr>
          </a:p>
        </p:txBody>
      </p:sp>
      <p:sp>
        <p:nvSpPr>
          <p:cNvPr id="58" name="TextBox 57">
            <a:extLst>
              <a:ext uri="{FF2B5EF4-FFF2-40B4-BE49-F238E27FC236}">
                <a16:creationId xmlns:a16="http://schemas.microsoft.com/office/drawing/2014/main" id="{EDC79487-4D42-7E71-9D4B-3CFF645EDD09}"/>
              </a:ext>
            </a:extLst>
          </p:cNvPr>
          <p:cNvSpPr txBox="1"/>
          <p:nvPr/>
        </p:nvSpPr>
        <p:spPr>
          <a:xfrm>
            <a:off x="1251929" y="4900665"/>
            <a:ext cx="4622901" cy="307777"/>
          </a:xfrm>
          <a:prstGeom prst="rect">
            <a:avLst/>
          </a:prstGeom>
          <a:solidFill>
            <a:schemeClr val="bg1"/>
          </a:solidFill>
        </p:spPr>
        <p:txBody>
          <a:bodyPr wrap="square">
            <a:spAutoFit/>
          </a:bodyPr>
          <a:lstStyle/>
          <a:p>
            <a:pPr algn="ctr"/>
            <a:r>
              <a:rPr lang="en-US" sz="1400" dirty="0">
                <a:solidFill>
                  <a:schemeClr val="tx1">
                    <a:lumMod val="85000"/>
                    <a:lumOff val="15000"/>
                  </a:schemeClr>
                </a:solidFill>
                <a:latin typeface="Poppins" panose="00000500000000000000" pitchFamily="2" charset="0"/>
                <a:cs typeface="Poppins" panose="00000500000000000000" pitchFamily="2" charset="0"/>
              </a:rPr>
              <a:t>Gold price per ounce (£), 01/01/2026 – 13/04/2026</a:t>
            </a:r>
            <a:endParaRPr lang="en-GB" sz="1400" dirty="0"/>
          </a:p>
        </p:txBody>
      </p:sp>
      <p:cxnSp>
        <p:nvCxnSpPr>
          <p:cNvPr id="59" name="Straight Connector 58">
            <a:extLst>
              <a:ext uri="{FF2B5EF4-FFF2-40B4-BE49-F238E27FC236}">
                <a16:creationId xmlns:a16="http://schemas.microsoft.com/office/drawing/2014/main" id="{CD9112B5-8153-4DCC-5FA6-37FA47E7F02D}"/>
              </a:ext>
            </a:extLst>
          </p:cNvPr>
          <p:cNvCxnSpPr>
            <a:cxnSpLocks/>
          </p:cNvCxnSpPr>
          <p:nvPr/>
        </p:nvCxnSpPr>
        <p:spPr>
          <a:xfrm>
            <a:off x="7281355" y="5114898"/>
            <a:ext cx="4358264" cy="0"/>
          </a:xfrm>
          <a:prstGeom prst="line">
            <a:avLst/>
          </a:prstGeom>
          <a:ln w="6350"/>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DAC60C01-57F1-275F-C7E2-518140CC219E}"/>
              </a:ext>
            </a:extLst>
          </p:cNvPr>
          <p:cNvCxnSpPr>
            <a:cxnSpLocks/>
          </p:cNvCxnSpPr>
          <p:nvPr/>
        </p:nvCxnSpPr>
        <p:spPr>
          <a:xfrm>
            <a:off x="7281355" y="2150026"/>
            <a:ext cx="4358264" cy="0"/>
          </a:xfrm>
          <a:prstGeom prst="line">
            <a:avLst/>
          </a:prstGeom>
          <a:ln w="635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95083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5D808-77AA-487C-B491-DBC8305537E3}"/>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DD70E5F6-D47E-4A63-04F2-D39B6F40A041}"/>
              </a:ext>
            </a:extLst>
          </p:cNvPr>
          <p:cNvSpPr/>
          <p:nvPr/>
        </p:nvSpPr>
        <p:spPr>
          <a:xfrm>
            <a:off x="0" y="0"/>
            <a:ext cx="12192000" cy="910094"/>
          </a:xfrm>
          <a:prstGeom prst="rect">
            <a:avLst/>
          </a:prstGeom>
          <a:solidFill>
            <a:srgbClr val="332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DADED8D-85CE-16DE-2AB4-9748749F8EC0}"/>
              </a:ext>
            </a:extLst>
          </p:cNvPr>
          <p:cNvSpPr txBox="1"/>
          <p:nvPr/>
        </p:nvSpPr>
        <p:spPr>
          <a:xfrm>
            <a:off x="394122" y="293694"/>
            <a:ext cx="6338517" cy="415498"/>
          </a:xfrm>
          <a:prstGeom prst="rect">
            <a:avLst/>
          </a:prstGeom>
          <a:noFill/>
        </p:spPr>
        <p:txBody>
          <a:bodyPr wrap="square" rtlCol="0">
            <a:spAutoFit/>
          </a:bodyPr>
          <a:lstStyle/>
          <a:p>
            <a:r>
              <a:rPr lang="en-US" sz="2100" dirty="0">
                <a:solidFill>
                  <a:schemeClr val="bg1"/>
                </a:solidFill>
                <a:latin typeface="Poppins" pitchFamily="2" charset="77"/>
                <a:cs typeface="Poppins" pitchFamily="2" charset="77"/>
              </a:rPr>
              <a:t>MACRO UPDATE: A STRATEGIC REVIEW</a:t>
            </a:r>
          </a:p>
        </p:txBody>
      </p:sp>
      <p:pic>
        <p:nvPicPr>
          <p:cNvPr id="3" name="Picture 2">
            <a:extLst>
              <a:ext uri="{FF2B5EF4-FFF2-40B4-BE49-F238E27FC236}">
                <a16:creationId xmlns:a16="http://schemas.microsoft.com/office/drawing/2014/main" id="{66FED7B8-7944-5AEB-6D11-37D1B9C8FD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0893" y="313662"/>
            <a:ext cx="827998" cy="315428"/>
          </a:xfrm>
          <a:prstGeom prst="rect">
            <a:avLst/>
          </a:prstGeom>
        </p:spPr>
      </p:pic>
      <p:sp>
        <p:nvSpPr>
          <p:cNvPr id="19" name="TextBox 18">
            <a:extLst>
              <a:ext uri="{FF2B5EF4-FFF2-40B4-BE49-F238E27FC236}">
                <a16:creationId xmlns:a16="http://schemas.microsoft.com/office/drawing/2014/main" id="{5DAF3DC8-D7CF-5980-345F-362C66702F87}"/>
              </a:ext>
            </a:extLst>
          </p:cNvPr>
          <p:cNvSpPr txBox="1"/>
          <p:nvPr/>
        </p:nvSpPr>
        <p:spPr>
          <a:xfrm>
            <a:off x="328806" y="6286284"/>
            <a:ext cx="6338517" cy="307777"/>
          </a:xfrm>
          <a:prstGeom prst="rect">
            <a:avLst/>
          </a:prstGeom>
          <a:noFill/>
        </p:spPr>
        <p:txBody>
          <a:bodyPr wrap="square" rtlCol="0">
            <a:spAutoFit/>
          </a:bodyPr>
          <a:lstStyle/>
          <a:p>
            <a:r>
              <a:rPr lang="en-US" sz="1400" dirty="0">
                <a:latin typeface="Poppins" pitchFamily="2" charset="77"/>
                <a:cs typeface="Poppins" pitchFamily="2" charset="77"/>
              </a:rPr>
              <a:t>Q1 2026 MARKET REVIEW</a:t>
            </a:r>
          </a:p>
        </p:txBody>
      </p:sp>
      <p:sp>
        <p:nvSpPr>
          <p:cNvPr id="21" name="TextBox 20">
            <a:extLst>
              <a:ext uri="{FF2B5EF4-FFF2-40B4-BE49-F238E27FC236}">
                <a16:creationId xmlns:a16="http://schemas.microsoft.com/office/drawing/2014/main" id="{165B6146-148B-A02F-429C-7AEE798D10BF}"/>
              </a:ext>
            </a:extLst>
          </p:cNvPr>
          <p:cNvSpPr txBox="1"/>
          <p:nvPr/>
        </p:nvSpPr>
        <p:spPr>
          <a:xfrm>
            <a:off x="5455979" y="6286284"/>
            <a:ext cx="6338517" cy="307777"/>
          </a:xfrm>
          <a:prstGeom prst="rect">
            <a:avLst/>
          </a:prstGeom>
          <a:noFill/>
        </p:spPr>
        <p:txBody>
          <a:bodyPr wrap="square" rtlCol="0">
            <a:spAutoFit/>
          </a:bodyPr>
          <a:lstStyle/>
          <a:p>
            <a:pPr algn="r"/>
            <a:r>
              <a:rPr lang="en-US" sz="1400" dirty="0" err="1">
                <a:latin typeface="Poppins" pitchFamily="2" charset="77"/>
                <a:cs typeface="Poppins" pitchFamily="2" charset="77"/>
              </a:rPr>
              <a:t>ebi.co.uk</a:t>
            </a:r>
            <a:endParaRPr lang="en-US" sz="1400" dirty="0">
              <a:latin typeface="Poppins" pitchFamily="2" charset="77"/>
              <a:cs typeface="Poppins" pitchFamily="2" charset="77"/>
            </a:endParaRPr>
          </a:p>
        </p:txBody>
      </p:sp>
      <p:cxnSp>
        <p:nvCxnSpPr>
          <p:cNvPr id="23" name="Straight Connector 22">
            <a:extLst>
              <a:ext uri="{FF2B5EF4-FFF2-40B4-BE49-F238E27FC236}">
                <a16:creationId xmlns:a16="http://schemas.microsoft.com/office/drawing/2014/main" id="{6BCB450A-09F6-E9D0-1335-DE28213AAE35}"/>
              </a:ext>
            </a:extLst>
          </p:cNvPr>
          <p:cNvCxnSpPr/>
          <p:nvPr/>
        </p:nvCxnSpPr>
        <p:spPr>
          <a:xfrm>
            <a:off x="418090" y="6123812"/>
            <a:ext cx="11360077" cy="0"/>
          </a:xfrm>
          <a:prstGeom prst="line">
            <a:avLst/>
          </a:prstGeom>
          <a:ln w="6350"/>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324C0A68-F6E2-44D0-D879-AF7524EAF42D}"/>
              </a:ext>
            </a:extLst>
          </p:cNvPr>
          <p:cNvSpPr txBox="1"/>
          <p:nvPr/>
        </p:nvSpPr>
        <p:spPr>
          <a:xfrm>
            <a:off x="1551708" y="1602702"/>
            <a:ext cx="2673927" cy="446276"/>
          </a:xfrm>
          <a:prstGeom prst="rect">
            <a:avLst/>
          </a:prstGeom>
          <a:noFill/>
        </p:spPr>
        <p:txBody>
          <a:bodyPr wrap="square">
            <a:spAutoFit/>
          </a:bodyPr>
          <a:lstStyle/>
          <a:p>
            <a:pPr algn="ctr"/>
            <a:r>
              <a:rPr lang="en-US" sz="2300" b="1" dirty="0">
                <a:solidFill>
                  <a:srgbClr val="9470AF"/>
                </a:solidFill>
                <a:latin typeface="Poppins SemiBold" pitchFamily="2" charset="77"/>
                <a:cs typeface="Poppins SemiBold" pitchFamily="2" charset="77"/>
              </a:rPr>
              <a:t>KEY THEME</a:t>
            </a:r>
            <a:endParaRPr lang="en-GB" sz="2300" b="1" dirty="0">
              <a:solidFill>
                <a:srgbClr val="9470AF"/>
              </a:solidFill>
              <a:latin typeface="Poppins SemiBold" pitchFamily="2" charset="77"/>
              <a:cs typeface="Poppins SemiBold" pitchFamily="2" charset="77"/>
            </a:endParaRPr>
          </a:p>
        </p:txBody>
      </p:sp>
      <p:sp>
        <p:nvSpPr>
          <p:cNvPr id="7" name="TextBox 6">
            <a:extLst>
              <a:ext uri="{FF2B5EF4-FFF2-40B4-BE49-F238E27FC236}">
                <a16:creationId xmlns:a16="http://schemas.microsoft.com/office/drawing/2014/main" id="{2F699D60-A5A6-46D9-7521-5A12ADEFEF44}"/>
              </a:ext>
            </a:extLst>
          </p:cNvPr>
          <p:cNvSpPr txBox="1"/>
          <p:nvPr/>
        </p:nvSpPr>
        <p:spPr>
          <a:xfrm>
            <a:off x="5763491" y="1607806"/>
            <a:ext cx="5403313" cy="446276"/>
          </a:xfrm>
          <a:prstGeom prst="rect">
            <a:avLst/>
          </a:prstGeom>
          <a:noFill/>
        </p:spPr>
        <p:txBody>
          <a:bodyPr wrap="square">
            <a:spAutoFit/>
          </a:bodyPr>
          <a:lstStyle/>
          <a:p>
            <a:pPr algn="ctr"/>
            <a:r>
              <a:rPr lang="en-US" sz="2300" b="1" dirty="0">
                <a:solidFill>
                  <a:srgbClr val="9470AF"/>
                </a:solidFill>
                <a:latin typeface="Poppins SemiBold" pitchFamily="2" charset="77"/>
                <a:cs typeface="Poppins SemiBold" pitchFamily="2" charset="77"/>
              </a:rPr>
              <a:t>AND THREE KEY QUESTIONS</a:t>
            </a:r>
            <a:endParaRPr lang="en-GB" sz="2300" b="1" dirty="0">
              <a:solidFill>
                <a:srgbClr val="9470AF"/>
              </a:solidFill>
              <a:latin typeface="Poppins SemiBold" pitchFamily="2" charset="77"/>
              <a:cs typeface="Poppins SemiBold" pitchFamily="2" charset="77"/>
            </a:endParaRPr>
          </a:p>
        </p:txBody>
      </p:sp>
      <p:sp>
        <p:nvSpPr>
          <p:cNvPr id="11" name="TextBox 10">
            <a:extLst>
              <a:ext uri="{FF2B5EF4-FFF2-40B4-BE49-F238E27FC236}">
                <a16:creationId xmlns:a16="http://schemas.microsoft.com/office/drawing/2014/main" id="{685310F0-9098-59A3-3FEE-6C5957C7B178}"/>
              </a:ext>
            </a:extLst>
          </p:cNvPr>
          <p:cNvSpPr txBox="1"/>
          <p:nvPr/>
        </p:nvSpPr>
        <p:spPr>
          <a:xfrm>
            <a:off x="1302286" y="2629005"/>
            <a:ext cx="3256278" cy="707886"/>
          </a:xfrm>
          <a:prstGeom prst="rect">
            <a:avLst/>
          </a:prstGeom>
          <a:noFill/>
        </p:spPr>
        <p:txBody>
          <a:bodyPr wrap="square">
            <a:spAutoFit/>
          </a:bodyPr>
          <a:lstStyle/>
          <a:p>
            <a:pPr algn="ctr"/>
            <a:r>
              <a:rPr lang="en-US" sz="2000" b="1" dirty="0">
                <a:solidFill>
                  <a:schemeClr val="tx1">
                    <a:lumMod val="85000"/>
                    <a:lumOff val="15000"/>
                  </a:schemeClr>
                </a:solidFill>
                <a:latin typeface="Poppins Light" pitchFamily="2" charset="77"/>
                <a:cs typeface="Poppins Light" pitchFamily="2" charset="77"/>
              </a:rPr>
              <a:t>Middle East Conflict and energy supply shocks</a:t>
            </a:r>
            <a:endParaRPr lang="en-GB" sz="2000" dirty="0"/>
          </a:p>
        </p:txBody>
      </p:sp>
      <p:sp>
        <p:nvSpPr>
          <p:cNvPr id="13" name="TextBox 12">
            <a:extLst>
              <a:ext uri="{FF2B5EF4-FFF2-40B4-BE49-F238E27FC236}">
                <a16:creationId xmlns:a16="http://schemas.microsoft.com/office/drawing/2014/main" id="{0279C815-25E7-F618-57E5-BD19FA387618}"/>
              </a:ext>
            </a:extLst>
          </p:cNvPr>
          <p:cNvSpPr txBox="1"/>
          <p:nvPr/>
        </p:nvSpPr>
        <p:spPr>
          <a:xfrm>
            <a:off x="7247255" y="2629005"/>
            <a:ext cx="2437302" cy="400110"/>
          </a:xfrm>
          <a:prstGeom prst="rect">
            <a:avLst/>
          </a:prstGeom>
          <a:noFill/>
        </p:spPr>
        <p:txBody>
          <a:bodyPr wrap="square">
            <a:spAutoFit/>
          </a:bodyPr>
          <a:lstStyle/>
          <a:p>
            <a:pPr algn="ctr"/>
            <a:r>
              <a:rPr lang="en-US" sz="2000" b="1" dirty="0">
                <a:solidFill>
                  <a:schemeClr val="tx1">
                    <a:lumMod val="85000"/>
                    <a:lumOff val="15000"/>
                  </a:schemeClr>
                </a:solidFill>
                <a:latin typeface="Poppins Light" pitchFamily="2" charset="77"/>
                <a:cs typeface="Poppins Light" pitchFamily="2" charset="77"/>
              </a:rPr>
              <a:t>What happened?</a:t>
            </a:r>
            <a:endParaRPr lang="en-GB" sz="2000" dirty="0"/>
          </a:p>
        </p:txBody>
      </p:sp>
      <p:sp>
        <p:nvSpPr>
          <p:cNvPr id="14" name="TextBox 13">
            <a:extLst>
              <a:ext uri="{FF2B5EF4-FFF2-40B4-BE49-F238E27FC236}">
                <a16:creationId xmlns:a16="http://schemas.microsoft.com/office/drawing/2014/main" id="{D7F17A77-A277-5429-518B-B2D18593DFBD}"/>
              </a:ext>
            </a:extLst>
          </p:cNvPr>
          <p:cNvSpPr txBox="1"/>
          <p:nvPr/>
        </p:nvSpPr>
        <p:spPr>
          <a:xfrm>
            <a:off x="6837767" y="3651361"/>
            <a:ext cx="3256278" cy="400110"/>
          </a:xfrm>
          <a:prstGeom prst="rect">
            <a:avLst/>
          </a:prstGeom>
          <a:noFill/>
        </p:spPr>
        <p:txBody>
          <a:bodyPr wrap="square">
            <a:spAutoFit/>
          </a:bodyPr>
          <a:lstStyle/>
          <a:p>
            <a:pPr algn="ctr"/>
            <a:r>
              <a:rPr lang="en-US" sz="2000" b="1" dirty="0">
                <a:solidFill>
                  <a:schemeClr val="tx1">
                    <a:lumMod val="85000"/>
                    <a:lumOff val="15000"/>
                  </a:schemeClr>
                </a:solidFill>
                <a:latin typeface="Poppins Light" pitchFamily="2" charset="77"/>
                <a:cs typeface="Poppins Light" pitchFamily="2" charset="77"/>
              </a:rPr>
              <a:t>How did markets react?</a:t>
            </a:r>
            <a:endParaRPr lang="en-GB" sz="2000" dirty="0"/>
          </a:p>
        </p:txBody>
      </p:sp>
      <p:sp>
        <p:nvSpPr>
          <p:cNvPr id="15" name="TextBox 14">
            <a:extLst>
              <a:ext uri="{FF2B5EF4-FFF2-40B4-BE49-F238E27FC236}">
                <a16:creationId xmlns:a16="http://schemas.microsoft.com/office/drawing/2014/main" id="{5D894449-A28D-48CB-3D7F-5E34A18EE3CD}"/>
              </a:ext>
            </a:extLst>
          </p:cNvPr>
          <p:cNvSpPr txBox="1"/>
          <p:nvPr/>
        </p:nvSpPr>
        <p:spPr>
          <a:xfrm>
            <a:off x="6863959" y="4673717"/>
            <a:ext cx="3256278" cy="400110"/>
          </a:xfrm>
          <a:prstGeom prst="rect">
            <a:avLst/>
          </a:prstGeom>
          <a:noFill/>
        </p:spPr>
        <p:txBody>
          <a:bodyPr wrap="square">
            <a:spAutoFit/>
          </a:bodyPr>
          <a:lstStyle/>
          <a:p>
            <a:pPr algn="ctr"/>
            <a:r>
              <a:rPr lang="en-US" sz="2000" b="1" dirty="0">
                <a:solidFill>
                  <a:schemeClr val="tx1">
                    <a:lumMod val="85000"/>
                    <a:lumOff val="15000"/>
                  </a:schemeClr>
                </a:solidFill>
                <a:latin typeface="Poppins Light" pitchFamily="2" charset="77"/>
                <a:cs typeface="Poppins Light" pitchFamily="2" charset="77"/>
              </a:rPr>
              <a:t>Why?</a:t>
            </a:r>
            <a:endParaRPr lang="en-GB" sz="2000" dirty="0"/>
          </a:p>
        </p:txBody>
      </p:sp>
      <p:cxnSp>
        <p:nvCxnSpPr>
          <p:cNvPr id="22" name="Straight Connector 21">
            <a:extLst>
              <a:ext uri="{FF2B5EF4-FFF2-40B4-BE49-F238E27FC236}">
                <a16:creationId xmlns:a16="http://schemas.microsoft.com/office/drawing/2014/main" id="{3AC77587-9595-15CF-6050-76300E1345D9}"/>
              </a:ext>
            </a:extLst>
          </p:cNvPr>
          <p:cNvCxnSpPr>
            <a:cxnSpLocks/>
          </p:cNvCxnSpPr>
          <p:nvPr/>
        </p:nvCxnSpPr>
        <p:spPr>
          <a:xfrm>
            <a:off x="4835236" y="2836821"/>
            <a:ext cx="2028723" cy="0"/>
          </a:xfrm>
          <a:prstGeom prst="line">
            <a:avLst/>
          </a:prstGeom>
          <a:ln w="19050"/>
        </p:spPr>
        <p:style>
          <a:lnRef idx="2">
            <a:schemeClr val="accent1"/>
          </a:lnRef>
          <a:fillRef idx="0">
            <a:schemeClr val="accent1"/>
          </a:fillRef>
          <a:effectRef idx="1">
            <a:schemeClr val="accent1"/>
          </a:effectRef>
          <a:fontRef idx="minor">
            <a:schemeClr val="tx1"/>
          </a:fontRef>
        </p:style>
      </p:cxnSp>
      <p:sp>
        <p:nvSpPr>
          <p:cNvPr id="26" name="Chevron 25">
            <a:extLst>
              <a:ext uri="{FF2B5EF4-FFF2-40B4-BE49-F238E27FC236}">
                <a16:creationId xmlns:a16="http://schemas.microsoft.com/office/drawing/2014/main" id="{8B80EC9F-B1B2-F2DD-513D-2A10D7FD6955}"/>
              </a:ext>
            </a:extLst>
          </p:cNvPr>
          <p:cNvSpPr/>
          <p:nvPr/>
        </p:nvSpPr>
        <p:spPr>
          <a:xfrm>
            <a:off x="6681555" y="2742249"/>
            <a:ext cx="205015" cy="191131"/>
          </a:xfrm>
          <a:prstGeom prst="chevron">
            <a:avLst>
              <a:gd name="adj" fmla="val 8523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7" name="Straight Connector 26">
            <a:extLst>
              <a:ext uri="{FF2B5EF4-FFF2-40B4-BE49-F238E27FC236}">
                <a16:creationId xmlns:a16="http://schemas.microsoft.com/office/drawing/2014/main" id="{3D682D99-55CB-CCAD-CB17-BE11A1AED46A}"/>
              </a:ext>
            </a:extLst>
          </p:cNvPr>
          <p:cNvCxnSpPr>
            <a:cxnSpLocks/>
          </p:cNvCxnSpPr>
          <p:nvPr/>
        </p:nvCxnSpPr>
        <p:spPr>
          <a:xfrm>
            <a:off x="8465146" y="3179108"/>
            <a:ext cx="0" cy="272428"/>
          </a:xfrm>
          <a:prstGeom prst="line">
            <a:avLst/>
          </a:prstGeom>
          <a:ln w="19050"/>
        </p:spPr>
        <p:style>
          <a:lnRef idx="2">
            <a:schemeClr val="accent1"/>
          </a:lnRef>
          <a:fillRef idx="0">
            <a:schemeClr val="accent1"/>
          </a:fillRef>
          <a:effectRef idx="1">
            <a:schemeClr val="accent1"/>
          </a:effectRef>
          <a:fontRef idx="minor">
            <a:schemeClr val="tx1"/>
          </a:fontRef>
        </p:style>
      </p:cxnSp>
      <p:sp>
        <p:nvSpPr>
          <p:cNvPr id="28" name="Chevron 27">
            <a:extLst>
              <a:ext uri="{FF2B5EF4-FFF2-40B4-BE49-F238E27FC236}">
                <a16:creationId xmlns:a16="http://schemas.microsoft.com/office/drawing/2014/main" id="{57E75023-D4F2-46D4-F9D6-4F975BB56B05}"/>
              </a:ext>
            </a:extLst>
          </p:cNvPr>
          <p:cNvSpPr/>
          <p:nvPr/>
        </p:nvSpPr>
        <p:spPr>
          <a:xfrm rot="5400000">
            <a:off x="8362639" y="3290817"/>
            <a:ext cx="205015" cy="191131"/>
          </a:xfrm>
          <a:prstGeom prst="chevron">
            <a:avLst>
              <a:gd name="adj" fmla="val 8523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1" name="Straight Connector 30">
            <a:extLst>
              <a:ext uri="{FF2B5EF4-FFF2-40B4-BE49-F238E27FC236}">
                <a16:creationId xmlns:a16="http://schemas.microsoft.com/office/drawing/2014/main" id="{A8CD4788-4C13-91D6-6CB1-727AB3D9C97A}"/>
              </a:ext>
            </a:extLst>
          </p:cNvPr>
          <p:cNvCxnSpPr>
            <a:cxnSpLocks/>
          </p:cNvCxnSpPr>
          <p:nvPr/>
        </p:nvCxnSpPr>
        <p:spPr>
          <a:xfrm>
            <a:off x="8465146" y="4177815"/>
            <a:ext cx="0" cy="272428"/>
          </a:xfrm>
          <a:prstGeom prst="line">
            <a:avLst/>
          </a:prstGeom>
          <a:ln w="19050"/>
        </p:spPr>
        <p:style>
          <a:lnRef idx="2">
            <a:schemeClr val="accent1"/>
          </a:lnRef>
          <a:fillRef idx="0">
            <a:schemeClr val="accent1"/>
          </a:fillRef>
          <a:effectRef idx="1">
            <a:schemeClr val="accent1"/>
          </a:effectRef>
          <a:fontRef idx="minor">
            <a:schemeClr val="tx1"/>
          </a:fontRef>
        </p:style>
      </p:cxnSp>
      <p:sp>
        <p:nvSpPr>
          <p:cNvPr id="32" name="Chevron 31">
            <a:extLst>
              <a:ext uri="{FF2B5EF4-FFF2-40B4-BE49-F238E27FC236}">
                <a16:creationId xmlns:a16="http://schemas.microsoft.com/office/drawing/2014/main" id="{8E2B153E-9322-9571-1264-B3E58A6D3FD5}"/>
              </a:ext>
            </a:extLst>
          </p:cNvPr>
          <p:cNvSpPr/>
          <p:nvPr/>
        </p:nvSpPr>
        <p:spPr>
          <a:xfrm rot="5400000">
            <a:off x="8362639" y="4289524"/>
            <a:ext cx="205015" cy="191131"/>
          </a:xfrm>
          <a:prstGeom prst="chevron">
            <a:avLst>
              <a:gd name="adj" fmla="val 8523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3" name="Straight Connector 32">
            <a:extLst>
              <a:ext uri="{FF2B5EF4-FFF2-40B4-BE49-F238E27FC236}">
                <a16:creationId xmlns:a16="http://schemas.microsoft.com/office/drawing/2014/main" id="{88101F48-8132-4FD0-CF41-665B32AF0448}"/>
              </a:ext>
            </a:extLst>
          </p:cNvPr>
          <p:cNvCxnSpPr/>
          <p:nvPr/>
        </p:nvCxnSpPr>
        <p:spPr>
          <a:xfrm>
            <a:off x="418090" y="2212212"/>
            <a:ext cx="11360077" cy="0"/>
          </a:xfrm>
          <a:prstGeom prst="line">
            <a:avLst/>
          </a:prstGeom>
          <a:ln w="635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277784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31383-2C76-8EF8-3D2C-D984373C116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A4742B1-CD6B-886C-C2A7-4D75D555CC12}"/>
              </a:ext>
            </a:extLst>
          </p:cNvPr>
          <p:cNvSpPr/>
          <p:nvPr/>
        </p:nvSpPr>
        <p:spPr>
          <a:xfrm>
            <a:off x="0" y="0"/>
            <a:ext cx="12192000" cy="910094"/>
          </a:xfrm>
          <a:prstGeom prst="rect">
            <a:avLst/>
          </a:prstGeom>
          <a:solidFill>
            <a:srgbClr val="332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4E7FF99-CF12-6470-78D4-BFF6357ACE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0893" y="313662"/>
            <a:ext cx="827998" cy="315428"/>
          </a:xfrm>
          <a:prstGeom prst="rect">
            <a:avLst/>
          </a:prstGeom>
        </p:spPr>
      </p:pic>
      <p:sp>
        <p:nvSpPr>
          <p:cNvPr id="19" name="TextBox 18">
            <a:extLst>
              <a:ext uri="{FF2B5EF4-FFF2-40B4-BE49-F238E27FC236}">
                <a16:creationId xmlns:a16="http://schemas.microsoft.com/office/drawing/2014/main" id="{93CB09B6-BFBF-95A5-6B2C-276BD355DE12}"/>
              </a:ext>
            </a:extLst>
          </p:cNvPr>
          <p:cNvSpPr txBox="1"/>
          <p:nvPr/>
        </p:nvSpPr>
        <p:spPr>
          <a:xfrm>
            <a:off x="328806" y="6286284"/>
            <a:ext cx="6338517" cy="307777"/>
          </a:xfrm>
          <a:prstGeom prst="rect">
            <a:avLst/>
          </a:prstGeom>
          <a:noFill/>
        </p:spPr>
        <p:txBody>
          <a:bodyPr wrap="square" rtlCol="0">
            <a:spAutoFit/>
          </a:bodyPr>
          <a:lstStyle/>
          <a:p>
            <a:r>
              <a:rPr lang="en-US" sz="1400" dirty="0">
                <a:latin typeface="Poppins" pitchFamily="2" charset="77"/>
                <a:cs typeface="Poppins" pitchFamily="2" charset="77"/>
              </a:rPr>
              <a:t>Q1 2026 MARKET REVIEW</a:t>
            </a:r>
          </a:p>
        </p:txBody>
      </p:sp>
      <p:sp>
        <p:nvSpPr>
          <p:cNvPr id="21" name="TextBox 20">
            <a:extLst>
              <a:ext uri="{FF2B5EF4-FFF2-40B4-BE49-F238E27FC236}">
                <a16:creationId xmlns:a16="http://schemas.microsoft.com/office/drawing/2014/main" id="{906A00B2-AC8E-DFBB-59C7-B51CC25C9DA0}"/>
              </a:ext>
            </a:extLst>
          </p:cNvPr>
          <p:cNvSpPr txBox="1"/>
          <p:nvPr/>
        </p:nvSpPr>
        <p:spPr>
          <a:xfrm>
            <a:off x="5455979" y="6286284"/>
            <a:ext cx="6338517" cy="307777"/>
          </a:xfrm>
          <a:prstGeom prst="rect">
            <a:avLst/>
          </a:prstGeom>
          <a:noFill/>
        </p:spPr>
        <p:txBody>
          <a:bodyPr wrap="square" rtlCol="0">
            <a:spAutoFit/>
          </a:bodyPr>
          <a:lstStyle/>
          <a:p>
            <a:pPr algn="r"/>
            <a:r>
              <a:rPr lang="en-US" sz="1400" dirty="0" err="1">
                <a:latin typeface="Poppins" pitchFamily="2" charset="77"/>
                <a:cs typeface="Poppins" pitchFamily="2" charset="77"/>
              </a:rPr>
              <a:t>ebi.co.uk</a:t>
            </a:r>
            <a:endParaRPr lang="en-US" sz="1400" dirty="0">
              <a:latin typeface="Poppins" pitchFamily="2" charset="77"/>
              <a:cs typeface="Poppins" pitchFamily="2" charset="77"/>
            </a:endParaRPr>
          </a:p>
        </p:txBody>
      </p:sp>
      <p:cxnSp>
        <p:nvCxnSpPr>
          <p:cNvPr id="23" name="Straight Connector 22">
            <a:extLst>
              <a:ext uri="{FF2B5EF4-FFF2-40B4-BE49-F238E27FC236}">
                <a16:creationId xmlns:a16="http://schemas.microsoft.com/office/drawing/2014/main" id="{3D568E94-2C12-8DAD-587F-94D4A466AEA6}"/>
              </a:ext>
            </a:extLst>
          </p:cNvPr>
          <p:cNvCxnSpPr/>
          <p:nvPr/>
        </p:nvCxnSpPr>
        <p:spPr>
          <a:xfrm>
            <a:off x="418090" y="6123812"/>
            <a:ext cx="11360077" cy="0"/>
          </a:xfrm>
          <a:prstGeom prst="line">
            <a:avLst/>
          </a:prstGeom>
          <a:ln w="6350"/>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551E4776-40DD-F3AD-3E4B-EDDAF293AABE}"/>
              </a:ext>
            </a:extLst>
          </p:cNvPr>
          <p:cNvSpPr txBox="1"/>
          <p:nvPr/>
        </p:nvSpPr>
        <p:spPr>
          <a:xfrm>
            <a:off x="4368800" y="1905503"/>
            <a:ext cx="3385172" cy="3046988"/>
          </a:xfrm>
          <a:prstGeom prst="rect">
            <a:avLst/>
          </a:prstGeom>
          <a:noFill/>
        </p:spPr>
        <p:txBody>
          <a:bodyPr wrap="square">
            <a:spAutoFit/>
          </a:bodyPr>
          <a:lstStyle/>
          <a:p>
            <a:pPr algn="ctr"/>
            <a:r>
              <a:rPr lang="en-US" sz="1600" dirty="0">
                <a:solidFill>
                  <a:schemeClr val="tx1">
                    <a:lumMod val="85000"/>
                    <a:lumOff val="15000"/>
                  </a:schemeClr>
                </a:solidFill>
                <a:latin typeface="Poppins Light" pitchFamily="2" charset="77"/>
                <a:cs typeface="Poppins Light" pitchFamily="2" charset="77"/>
              </a:rPr>
              <a:t>US and Israel strike targets across Iran and kill the Supreme Leader on 28</a:t>
            </a:r>
            <a:r>
              <a:rPr lang="en-US" sz="1600" baseline="30000" dirty="0">
                <a:solidFill>
                  <a:schemeClr val="tx1">
                    <a:lumMod val="85000"/>
                    <a:lumOff val="15000"/>
                  </a:schemeClr>
                </a:solidFill>
                <a:latin typeface="Poppins Light" pitchFamily="2" charset="77"/>
                <a:cs typeface="Poppins Light" pitchFamily="2" charset="77"/>
              </a:rPr>
              <a:t>th</a:t>
            </a:r>
            <a:r>
              <a:rPr lang="en-US" sz="1600" dirty="0">
                <a:solidFill>
                  <a:schemeClr val="tx1">
                    <a:lumMod val="85000"/>
                    <a:lumOff val="15000"/>
                  </a:schemeClr>
                </a:solidFill>
                <a:latin typeface="Poppins Light" pitchFamily="2" charset="77"/>
                <a:cs typeface="Poppins Light" pitchFamily="2" charset="77"/>
              </a:rPr>
              <a:t> February.</a:t>
            </a:r>
          </a:p>
          <a:p>
            <a:pPr marL="285750" indent="-285750" algn="ctr">
              <a:buFontTx/>
              <a:buChar char="-"/>
            </a:pPr>
            <a:endParaRPr lang="en-US" sz="1600" dirty="0">
              <a:solidFill>
                <a:schemeClr val="tx1">
                  <a:lumMod val="85000"/>
                  <a:lumOff val="15000"/>
                </a:schemeClr>
              </a:solidFill>
              <a:latin typeface="Poppins Light" pitchFamily="2" charset="77"/>
              <a:cs typeface="Poppins Light" pitchFamily="2" charset="77"/>
            </a:endParaRPr>
          </a:p>
          <a:p>
            <a:pPr marL="285750" indent="-285750" algn="ctr">
              <a:buFontTx/>
              <a:buChar char="-"/>
            </a:pPr>
            <a:endParaRPr lang="en-US" sz="1600" dirty="0">
              <a:solidFill>
                <a:schemeClr val="tx1">
                  <a:lumMod val="85000"/>
                  <a:lumOff val="15000"/>
                </a:schemeClr>
              </a:solidFill>
              <a:latin typeface="Poppins Light" pitchFamily="2" charset="77"/>
              <a:cs typeface="Poppins Light" pitchFamily="2" charset="77"/>
            </a:endParaRPr>
          </a:p>
          <a:p>
            <a:pPr marL="285750" indent="-285750" algn="ctr">
              <a:buFontTx/>
              <a:buChar char="-"/>
            </a:pPr>
            <a:endParaRPr lang="en-US" sz="1600" dirty="0">
              <a:solidFill>
                <a:schemeClr val="tx1">
                  <a:lumMod val="85000"/>
                  <a:lumOff val="15000"/>
                </a:schemeClr>
              </a:solidFill>
              <a:latin typeface="Poppins Light" pitchFamily="2" charset="77"/>
              <a:cs typeface="Poppins Light" pitchFamily="2" charset="77"/>
            </a:endParaRPr>
          </a:p>
          <a:p>
            <a:pPr marL="285750" indent="-285750" algn="ctr">
              <a:buFontTx/>
              <a:buChar char="-"/>
            </a:pPr>
            <a:endParaRPr lang="en-US" sz="1600" dirty="0">
              <a:solidFill>
                <a:schemeClr val="tx1">
                  <a:lumMod val="85000"/>
                  <a:lumOff val="15000"/>
                </a:schemeClr>
              </a:solidFill>
              <a:latin typeface="Poppins Light" pitchFamily="2" charset="77"/>
              <a:cs typeface="Poppins Light" pitchFamily="2" charset="77"/>
            </a:endParaRPr>
          </a:p>
          <a:p>
            <a:pPr algn="ctr"/>
            <a:r>
              <a:rPr lang="en-US" sz="1600" dirty="0">
                <a:solidFill>
                  <a:schemeClr val="tx1">
                    <a:lumMod val="85000"/>
                    <a:lumOff val="15000"/>
                  </a:schemeClr>
                </a:solidFill>
                <a:latin typeface="Poppins Light" pitchFamily="2" charset="77"/>
                <a:cs typeface="Poppins Light" pitchFamily="2" charset="77"/>
              </a:rPr>
              <a:t>Iran immediately retaliates with missile strikes aimed at Israel and US allies in the Gulf (Saudi Arabia, UAE and others)</a:t>
            </a:r>
          </a:p>
        </p:txBody>
      </p:sp>
      <p:pic>
        <p:nvPicPr>
          <p:cNvPr id="4" name="Picture 3">
            <a:extLst>
              <a:ext uri="{FF2B5EF4-FFF2-40B4-BE49-F238E27FC236}">
                <a16:creationId xmlns:a16="http://schemas.microsoft.com/office/drawing/2014/main" id="{4209DECF-596F-CFE3-E2B5-C9DA2072F91C}"/>
              </a:ext>
            </a:extLst>
          </p:cNvPr>
          <p:cNvPicPr>
            <a:picLocks noChangeAspect="1"/>
          </p:cNvPicPr>
          <p:nvPr/>
        </p:nvPicPr>
        <p:blipFill>
          <a:blip r:embed="rId4"/>
          <a:stretch>
            <a:fillRect/>
          </a:stretch>
        </p:blipFill>
        <p:spPr>
          <a:xfrm>
            <a:off x="310303" y="1706602"/>
            <a:ext cx="3764099" cy="3444795"/>
          </a:xfrm>
          <a:prstGeom prst="rect">
            <a:avLst/>
          </a:prstGeom>
        </p:spPr>
      </p:pic>
      <p:pic>
        <p:nvPicPr>
          <p:cNvPr id="5" name="Picture 4">
            <a:extLst>
              <a:ext uri="{FF2B5EF4-FFF2-40B4-BE49-F238E27FC236}">
                <a16:creationId xmlns:a16="http://schemas.microsoft.com/office/drawing/2014/main" id="{115BFC3A-4FDA-EB90-E840-D0D7BA74A41E}"/>
              </a:ext>
            </a:extLst>
          </p:cNvPr>
          <p:cNvPicPr>
            <a:picLocks noChangeAspect="1"/>
          </p:cNvPicPr>
          <p:nvPr/>
        </p:nvPicPr>
        <p:blipFill>
          <a:blip r:embed="rId5"/>
          <a:stretch>
            <a:fillRect/>
          </a:stretch>
        </p:blipFill>
        <p:spPr>
          <a:xfrm>
            <a:off x="7891334" y="1706600"/>
            <a:ext cx="3890664" cy="3444795"/>
          </a:xfrm>
          <a:prstGeom prst="rect">
            <a:avLst/>
          </a:prstGeom>
        </p:spPr>
      </p:pic>
      <p:sp>
        <p:nvSpPr>
          <p:cNvPr id="9" name="TextBox 8">
            <a:extLst>
              <a:ext uri="{FF2B5EF4-FFF2-40B4-BE49-F238E27FC236}">
                <a16:creationId xmlns:a16="http://schemas.microsoft.com/office/drawing/2014/main" id="{8E5E491D-EE18-2276-97E7-7D87FEB39149}"/>
              </a:ext>
            </a:extLst>
          </p:cNvPr>
          <p:cNvSpPr txBox="1"/>
          <p:nvPr/>
        </p:nvSpPr>
        <p:spPr>
          <a:xfrm>
            <a:off x="746509" y="5298101"/>
            <a:ext cx="2891686" cy="307777"/>
          </a:xfrm>
          <a:prstGeom prst="rect">
            <a:avLst/>
          </a:prstGeom>
          <a:noFill/>
        </p:spPr>
        <p:txBody>
          <a:bodyPr wrap="square">
            <a:spAutoFit/>
          </a:bodyPr>
          <a:lstStyle/>
          <a:p>
            <a:pPr algn="ctr"/>
            <a:r>
              <a:rPr lang="en-US" sz="1400" b="1" dirty="0">
                <a:solidFill>
                  <a:schemeClr val="tx1">
                    <a:lumMod val="85000"/>
                    <a:lumOff val="15000"/>
                  </a:schemeClr>
                </a:solidFill>
                <a:latin typeface="Poppins Light" pitchFamily="2" charset="77"/>
                <a:cs typeface="Poppins Light" pitchFamily="2" charset="77"/>
              </a:rPr>
              <a:t>Source</a:t>
            </a:r>
            <a:r>
              <a:rPr lang="en-US" sz="1400" dirty="0">
                <a:solidFill>
                  <a:schemeClr val="tx1">
                    <a:lumMod val="85000"/>
                    <a:lumOff val="15000"/>
                  </a:schemeClr>
                </a:solidFill>
                <a:latin typeface="Poppins Light" pitchFamily="2" charset="77"/>
                <a:cs typeface="Poppins Light" pitchFamily="2" charset="77"/>
              </a:rPr>
              <a:t>: BBC Verify, 03/03/2026</a:t>
            </a:r>
            <a:endParaRPr lang="en-GB" sz="1400" dirty="0"/>
          </a:p>
        </p:txBody>
      </p:sp>
      <p:sp>
        <p:nvSpPr>
          <p:cNvPr id="10" name="TextBox 9">
            <a:extLst>
              <a:ext uri="{FF2B5EF4-FFF2-40B4-BE49-F238E27FC236}">
                <a16:creationId xmlns:a16="http://schemas.microsoft.com/office/drawing/2014/main" id="{AF6460FD-9FA3-4CC3-C877-E06B36F96A90}"/>
              </a:ext>
            </a:extLst>
          </p:cNvPr>
          <p:cNvSpPr txBox="1"/>
          <p:nvPr/>
        </p:nvSpPr>
        <p:spPr>
          <a:xfrm>
            <a:off x="7943167" y="5298101"/>
            <a:ext cx="3786998" cy="307777"/>
          </a:xfrm>
          <a:prstGeom prst="rect">
            <a:avLst/>
          </a:prstGeom>
          <a:noFill/>
        </p:spPr>
        <p:txBody>
          <a:bodyPr wrap="square">
            <a:spAutoFit/>
          </a:bodyPr>
          <a:lstStyle/>
          <a:p>
            <a:pPr algn="ctr"/>
            <a:r>
              <a:rPr lang="en-US" sz="1400" b="1" dirty="0">
                <a:solidFill>
                  <a:schemeClr val="tx1">
                    <a:lumMod val="85000"/>
                    <a:lumOff val="15000"/>
                  </a:schemeClr>
                </a:solidFill>
                <a:latin typeface="Poppins Light" pitchFamily="2" charset="77"/>
                <a:cs typeface="Poppins Light" pitchFamily="2" charset="77"/>
              </a:rPr>
              <a:t>Source</a:t>
            </a:r>
            <a:r>
              <a:rPr lang="en-US" sz="1400" dirty="0">
                <a:solidFill>
                  <a:schemeClr val="tx1">
                    <a:lumMod val="85000"/>
                    <a:lumOff val="15000"/>
                  </a:schemeClr>
                </a:solidFill>
                <a:latin typeface="Poppins Light" pitchFamily="2" charset="77"/>
                <a:cs typeface="Poppins Light" pitchFamily="2" charset="77"/>
              </a:rPr>
              <a:t>: BBC Verify research, 02/03/2026</a:t>
            </a:r>
            <a:endParaRPr lang="en-GB" sz="1400" dirty="0"/>
          </a:p>
        </p:txBody>
      </p:sp>
      <p:cxnSp>
        <p:nvCxnSpPr>
          <p:cNvPr id="17" name="Straight Connector 16">
            <a:extLst>
              <a:ext uri="{FF2B5EF4-FFF2-40B4-BE49-F238E27FC236}">
                <a16:creationId xmlns:a16="http://schemas.microsoft.com/office/drawing/2014/main" id="{C1F542A4-0D8D-8D3E-890D-522BC7AEABFB}"/>
              </a:ext>
            </a:extLst>
          </p:cNvPr>
          <p:cNvCxnSpPr>
            <a:cxnSpLocks/>
          </p:cNvCxnSpPr>
          <p:nvPr/>
        </p:nvCxnSpPr>
        <p:spPr>
          <a:xfrm>
            <a:off x="7329268" y="4758239"/>
            <a:ext cx="424704" cy="0"/>
          </a:xfrm>
          <a:prstGeom prst="line">
            <a:avLst/>
          </a:prstGeom>
          <a:ln w="19050"/>
        </p:spPr>
        <p:style>
          <a:lnRef idx="2">
            <a:schemeClr val="accent1"/>
          </a:lnRef>
          <a:fillRef idx="0">
            <a:schemeClr val="accent1"/>
          </a:fillRef>
          <a:effectRef idx="1">
            <a:schemeClr val="accent1"/>
          </a:effectRef>
          <a:fontRef idx="minor">
            <a:schemeClr val="tx1"/>
          </a:fontRef>
        </p:style>
      </p:cxnSp>
      <p:sp>
        <p:nvSpPr>
          <p:cNvPr id="18" name="Chevron 17">
            <a:extLst>
              <a:ext uri="{FF2B5EF4-FFF2-40B4-BE49-F238E27FC236}">
                <a16:creationId xmlns:a16="http://schemas.microsoft.com/office/drawing/2014/main" id="{9768F356-0AB0-FBE9-B528-17B4AACD43B8}"/>
              </a:ext>
            </a:extLst>
          </p:cNvPr>
          <p:cNvSpPr/>
          <p:nvPr/>
        </p:nvSpPr>
        <p:spPr>
          <a:xfrm>
            <a:off x="7596536" y="4663667"/>
            <a:ext cx="205015" cy="191131"/>
          </a:xfrm>
          <a:prstGeom prst="chevron">
            <a:avLst>
              <a:gd name="adj" fmla="val 8523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5" name="Straight Connector 24">
            <a:extLst>
              <a:ext uri="{FF2B5EF4-FFF2-40B4-BE49-F238E27FC236}">
                <a16:creationId xmlns:a16="http://schemas.microsoft.com/office/drawing/2014/main" id="{42FB1EBD-2D68-B3AB-2033-44E639EED003}"/>
              </a:ext>
            </a:extLst>
          </p:cNvPr>
          <p:cNvCxnSpPr>
            <a:cxnSpLocks/>
          </p:cNvCxnSpPr>
          <p:nvPr/>
        </p:nvCxnSpPr>
        <p:spPr>
          <a:xfrm flipH="1">
            <a:off x="4180588" y="2075757"/>
            <a:ext cx="319765" cy="0"/>
          </a:xfrm>
          <a:prstGeom prst="line">
            <a:avLst/>
          </a:prstGeom>
          <a:ln w="19050"/>
        </p:spPr>
        <p:style>
          <a:lnRef idx="2">
            <a:schemeClr val="accent1"/>
          </a:lnRef>
          <a:fillRef idx="0">
            <a:schemeClr val="accent1"/>
          </a:fillRef>
          <a:effectRef idx="1">
            <a:schemeClr val="accent1"/>
          </a:effectRef>
          <a:fontRef idx="minor">
            <a:schemeClr val="tx1"/>
          </a:fontRef>
        </p:style>
      </p:cxnSp>
      <p:sp>
        <p:nvSpPr>
          <p:cNvPr id="29" name="Chevron 28">
            <a:extLst>
              <a:ext uri="{FF2B5EF4-FFF2-40B4-BE49-F238E27FC236}">
                <a16:creationId xmlns:a16="http://schemas.microsoft.com/office/drawing/2014/main" id="{5A398CB6-6F3E-21F9-5719-7953840DC0C6}"/>
              </a:ext>
            </a:extLst>
          </p:cNvPr>
          <p:cNvSpPr/>
          <p:nvPr/>
        </p:nvSpPr>
        <p:spPr>
          <a:xfrm rot="10800000">
            <a:off x="4157976" y="1979198"/>
            <a:ext cx="205015" cy="191131"/>
          </a:xfrm>
          <a:prstGeom prst="chevron">
            <a:avLst>
              <a:gd name="adj" fmla="val 8523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TextBox 35">
            <a:extLst>
              <a:ext uri="{FF2B5EF4-FFF2-40B4-BE49-F238E27FC236}">
                <a16:creationId xmlns:a16="http://schemas.microsoft.com/office/drawing/2014/main" id="{7B68BE75-4763-CE4F-3417-A12A88F3B7CE}"/>
              </a:ext>
            </a:extLst>
          </p:cNvPr>
          <p:cNvSpPr txBox="1"/>
          <p:nvPr/>
        </p:nvSpPr>
        <p:spPr>
          <a:xfrm>
            <a:off x="394122" y="293694"/>
            <a:ext cx="9710773" cy="415498"/>
          </a:xfrm>
          <a:prstGeom prst="rect">
            <a:avLst/>
          </a:prstGeom>
          <a:noFill/>
        </p:spPr>
        <p:txBody>
          <a:bodyPr wrap="square" rtlCol="0">
            <a:spAutoFit/>
          </a:bodyPr>
          <a:lstStyle/>
          <a:p>
            <a:r>
              <a:rPr lang="en-US" sz="2100" dirty="0">
                <a:solidFill>
                  <a:schemeClr val="bg1"/>
                </a:solidFill>
                <a:latin typeface="Poppins" pitchFamily="2" charset="77"/>
                <a:cs typeface="Poppins" pitchFamily="2" charset="77"/>
              </a:rPr>
              <a:t>MACRO UPDATE: MIDDLE EAST CONFLICT |  </a:t>
            </a:r>
            <a:r>
              <a:rPr lang="en-US" sz="2100" b="1" dirty="0">
                <a:solidFill>
                  <a:schemeClr val="bg1"/>
                </a:solidFill>
                <a:latin typeface="Poppins SemiBold" pitchFamily="2" charset="77"/>
                <a:cs typeface="Poppins SemiBold" pitchFamily="2" charset="77"/>
              </a:rPr>
              <a:t>What happened?</a:t>
            </a:r>
          </a:p>
        </p:txBody>
      </p:sp>
    </p:spTree>
    <p:extLst>
      <p:ext uri="{BB962C8B-B14F-4D97-AF65-F5344CB8AC3E}">
        <p14:creationId xmlns:p14="http://schemas.microsoft.com/office/powerpoint/2010/main" val="2058009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FE365-FD41-B21C-8DD7-941E07919E23}"/>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9C476D4E-3C23-6E7D-EB01-A6A9BF324852}"/>
              </a:ext>
            </a:extLst>
          </p:cNvPr>
          <p:cNvSpPr/>
          <p:nvPr/>
        </p:nvSpPr>
        <p:spPr>
          <a:xfrm>
            <a:off x="0" y="0"/>
            <a:ext cx="12192000" cy="910094"/>
          </a:xfrm>
          <a:prstGeom prst="rect">
            <a:avLst/>
          </a:prstGeom>
          <a:solidFill>
            <a:srgbClr val="332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C5BC618-CD4F-8F61-5D3E-E6A748B9EE2D}"/>
              </a:ext>
            </a:extLst>
          </p:cNvPr>
          <p:cNvSpPr txBox="1"/>
          <p:nvPr/>
        </p:nvSpPr>
        <p:spPr>
          <a:xfrm>
            <a:off x="394122" y="293694"/>
            <a:ext cx="9710773" cy="415498"/>
          </a:xfrm>
          <a:prstGeom prst="rect">
            <a:avLst/>
          </a:prstGeom>
          <a:noFill/>
        </p:spPr>
        <p:txBody>
          <a:bodyPr wrap="square" rtlCol="0">
            <a:spAutoFit/>
          </a:bodyPr>
          <a:lstStyle/>
          <a:p>
            <a:r>
              <a:rPr lang="en-US" sz="2100" dirty="0">
                <a:solidFill>
                  <a:schemeClr val="bg1"/>
                </a:solidFill>
                <a:latin typeface="Poppins" pitchFamily="2" charset="77"/>
                <a:cs typeface="Poppins" pitchFamily="2" charset="77"/>
              </a:rPr>
              <a:t>MACRO UPDATE: MIDDLE EAST CONFLICT |  </a:t>
            </a:r>
            <a:r>
              <a:rPr lang="en-US" sz="2100" b="1" dirty="0">
                <a:solidFill>
                  <a:schemeClr val="bg1"/>
                </a:solidFill>
                <a:latin typeface="Poppins SemiBold" pitchFamily="2" charset="77"/>
                <a:cs typeface="Poppins SemiBold" pitchFamily="2" charset="77"/>
              </a:rPr>
              <a:t>What happened?</a:t>
            </a:r>
          </a:p>
        </p:txBody>
      </p:sp>
      <p:pic>
        <p:nvPicPr>
          <p:cNvPr id="3" name="Picture 2">
            <a:extLst>
              <a:ext uri="{FF2B5EF4-FFF2-40B4-BE49-F238E27FC236}">
                <a16:creationId xmlns:a16="http://schemas.microsoft.com/office/drawing/2014/main" id="{69CAEC65-DC1D-79BF-3246-1752C874FC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0893" y="313662"/>
            <a:ext cx="827998" cy="315428"/>
          </a:xfrm>
          <a:prstGeom prst="rect">
            <a:avLst/>
          </a:prstGeom>
        </p:spPr>
      </p:pic>
      <p:sp>
        <p:nvSpPr>
          <p:cNvPr id="19" name="TextBox 18">
            <a:extLst>
              <a:ext uri="{FF2B5EF4-FFF2-40B4-BE49-F238E27FC236}">
                <a16:creationId xmlns:a16="http://schemas.microsoft.com/office/drawing/2014/main" id="{E29F3B63-A3D8-6B2A-6B4E-79EF52814DFF}"/>
              </a:ext>
            </a:extLst>
          </p:cNvPr>
          <p:cNvSpPr txBox="1"/>
          <p:nvPr/>
        </p:nvSpPr>
        <p:spPr>
          <a:xfrm>
            <a:off x="328806" y="6286284"/>
            <a:ext cx="6338517" cy="307777"/>
          </a:xfrm>
          <a:prstGeom prst="rect">
            <a:avLst/>
          </a:prstGeom>
          <a:noFill/>
        </p:spPr>
        <p:txBody>
          <a:bodyPr wrap="square" rtlCol="0">
            <a:spAutoFit/>
          </a:bodyPr>
          <a:lstStyle/>
          <a:p>
            <a:r>
              <a:rPr lang="en-US" sz="1400" dirty="0">
                <a:latin typeface="Poppins" pitchFamily="2" charset="77"/>
                <a:cs typeface="Poppins" pitchFamily="2" charset="77"/>
              </a:rPr>
              <a:t>Q1 2026 MARKET REVIEW</a:t>
            </a:r>
          </a:p>
        </p:txBody>
      </p:sp>
      <p:sp>
        <p:nvSpPr>
          <p:cNvPr id="21" name="TextBox 20">
            <a:extLst>
              <a:ext uri="{FF2B5EF4-FFF2-40B4-BE49-F238E27FC236}">
                <a16:creationId xmlns:a16="http://schemas.microsoft.com/office/drawing/2014/main" id="{0CF97ACD-6C80-F03E-4C94-00B80DCB653D}"/>
              </a:ext>
            </a:extLst>
          </p:cNvPr>
          <p:cNvSpPr txBox="1"/>
          <p:nvPr/>
        </p:nvSpPr>
        <p:spPr>
          <a:xfrm>
            <a:off x="5455979" y="6286284"/>
            <a:ext cx="6338517" cy="307777"/>
          </a:xfrm>
          <a:prstGeom prst="rect">
            <a:avLst/>
          </a:prstGeom>
          <a:noFill/>
        </p:spPr>
        <p:txBody>
          <a:bodyPr wrap="square" rtlCol="0">
            <a:spAutoFit/>
          </a:bodyPr>
          <a:lstStyle/>
          <a:p>
            <a:pPr algn="r"/>
            <a:r>
              <a:rPr lang="en-US" sz="1400" dirty="0" err="1">
                <a:latin typeface="Poppins" pitchFamily="2" charset="77"/>
                <a:cs typeface="Poppins" pitchFamily="2" charset="77"/>
              </a:rPr>
              <a:t>ebi.co.uk</a:t>
            </a:r>
            <a:endParaRPr lang="en-US" sz="1400" dirty="0">
              <a:latin typeface="Poppins" pitchFamily="2" charset="77"/>
              <a:cs typeface="Poppins" pitchFamily="2" charset="77"/>
            </a:endParaRPr>
          </a:p>
        </p:txBody>
      </p:sp>
      <p:cxnSp>
        <p:nvCxnSpPr>
          <p:cNvPr id="23" name="Straight Connector 22">
            <a:extLst>
              <a:ext uri="{FF2B5EF4-FFF2-40B4-BE49-F238E27FC236}">
                <a16:creationId xmlns:a16="http://schemas.microsoft.com/office/drawing/2014/main" id="{0D7703A9-53E8-1B15-D9DB-95C33A915BA6}"/>
              </a:ext>
            </a:extLst>
          </p:cNvPr>
          <p:cNvCxnSpPr/>
          <p:nvPr/>
        </p:nvCxnSpPr>
        <p:spPr>
          <a:xfrm>
            <a:off x="418090" y="6123812"/>
            <a:ext cx="11360077" cy="0"/>
          </a:xfrm>
          <a:prstGeom prst="line">
            <a:avLst/>
          </a:prstGeom>
          <a:ln w="6350"/>
        </p:spPr>
        <p:style>
          <a:lnRef idx="2">
            <a:schemeClr val="accent1"/>
          </a:lnRef>
          <a:fillRef idx="0">
            <a:schemeClr val="accent1"/>
          </a:fillRef>
          <a:effectRef idx="1">
            <a:schemeClr val="accent1"/>
          </a:effectRef>
          <a:fontRef idx="minor">
            <a:schemeClr val="tx1"/>
          </a:fontRef>
        </p:style>
      </p:cxnSp>
      <p:grpSp>
        <p:nvGrpSpPr>
          <p:cNvPr id="6" name="Group 5">
            <a:extLst>
              <a:ext uri="{FF2B5EF4-FFF2-40B4-BE49-F238E27FC236}">
                <a16:creationId xmlns:a16="http://schemas.microsoft.com/office/drawing/2014/main" id="{B6F27E3C-7176-E85B-A61D-8C458A3919A8}"/>
              </a:ext>
            </a:extLst>
          </p:cNvPr>
          <p:cNvGrpSpPr/>
          <p:nvPr/>
        </p:nvGrpSpPr>
        <p:grpSpPr>
          <a:xfrm>
            <a:off x="737362" y="1576441"/>
            <a:ext cx="6710894" cy="4251766"/>
            <a:chOff x="240866" y="1089054"/>
            <a:chExt cx="7381984" cy="4676943"/>
          </a:xfrm>
        </p:grpSpPr>
        <p:pic>
          <p:nvPicPr>
            <p:cNvPr id="7" name="Picture 6">
              <a:extLst>
                <a:ext uri="{FF2B5EF4-FFF2-40B4-BE49-F238E27FC236}">
                  <a16:creationId xmlns:a16="http://schemas.microsoft.com/office/drawing/2014/main" id="{DC9DD37B-55DB-3C5D-81F3-65BCCA07EB8E}"/>
                </a:ext>
              </a:extLst>
            </p:cNvPr>
            <p:cNvPicPr>
              <a:picLocks noChangeAspect="1"/>
            </p:cNvPicPr>
            <p:nvPr/>
          </p:nvPicPr>
          <p:blipFill>
            <a:blip r:embed="rId4"/>
            <a:stretch>
              <a:fillRect/>
            </a:stretch>
          </p:blipFill>
          <p:spPr>
            <a:xfrm>
              <a:off x="257914" y="1089054"/>
              <a:ext cx="7364936" cy="4120162"/>
            </a:xfrm>
            <a:prstGeom prst="rect">
              <a:avLst/>
            </a:prstGeom>
          </p:spPr>
        </p:pic>
        <p:sp>
          <p:nvSpPr>
            <p:cNvPr id="11" name="TextBox 10">
              <a:extLst>
                <a:ext uri="{FF2B5EF4-FFF2-40B4-BE49-F238E27FC236}">
                  <a16:creationId xmlns:a16="http://schemas.microsoft.com/office/drawing/2014/main" id="{CBB8CB68-6B4E-D98F-01D2-1D51EB665C76}"/>
                </a:ext>
              </a:extLst>
            </p:cNvPr>
            <p:cNvSpPr txBox="1"/>
            <p:nvPr/>
          </p:nvSpPr>
          <p:spPr>
            <a:xfrm>
              <a:off x="240866" y="5258165"/>
              <a:ext cx="7235622" cy="507832"/>
            </a:xfrm>
            <a:prstGeom prst="rect">
              <a:avLst/>
            </a:prstGeom>
            <a:noFill/>
          </p:spPr>
          <p:txBody>
            <a:bodyPr wrap="square">
              <a:spAutoFit/>
            </a:bodyPr>
            <a:lstStyle/>
            <a:p>
              <a:pPr algn="ctr"/>
              <a:r>
                <a:rPr lang="en-GB" sz="1200" dirty="0">
                  <a:latin typeface="Poppins" panose="00000500000000000000" pitchFamily="2" charset="0"/>
                  <a:cs typeface="Poppins" panose="00000500000000000000" pitchFamily="2" charset="0"/>
                </a:rPr>
                <a:t>Guardian graphic. </a:t>
              </a:r>
              <a:r>
                <a:rPr lang="en-GB" sz="1200" b="1" i="0" dirty="0">
                  <a:effectLst/>
                  <a:latin typeface="Poppins" panose="00000500000000000000" pitchFamily="2" charset="0"/>
                  <a:cs typeface="Poppins" panose="00000500000000000000" pitchFamily="2" charset="0"/>
                </a:rPr>
                <a:t>Source</a:t>
              </a:r>
              <a:r>
                <a:rPr lang="en-GB" sz="1200" b="0" i="0" dirty="0">
                  <a:effectLst/>
                  <a:latin typeface="Poppins" panose="00000500000000000000" pitchFamily="2" charset="0"/>
                  <a:cs typeface="Poppins" panose="00000500000000000000" pitchFamily="2" charset="0"/>
                </a:rPr>
                <a:t>: </a:t>
              </a:r>
              <a:r>
                <a:rPr lang="en-GB" sz="1200" b="0" i="1" dirty="0" err="1">
                  <a:effectLst/>
                  <a:latin typeface="Poppins" panose="00000500000000000000" pitchFamily="2" charset="0"/>
                  <a:cs typeface="Poppins" panose="00000500000000000000" pitchFamily="2" charset="0"/>
                </a:rPr>
                <a:t>Clarksons</a:t>
              </a:r>
              <a:r>
                <a:rPr lang="en-GB" sz="1200" b="0" i="1" dirty="0">
                  <a:effectLst/>
                  <a:latin typeface="Poppins" panose="00000500000000000000" pitchFamily="2" charset="0"/>
                  <a:cs typeface="Poppins" panose="00000500000000000000" pitchFamily="2" charset="0"/>
                </a:rPr>
                <a:t> Research. </a:t>
              </a:r>
              <a:r>
                <a:rPr lang="en-GB" sz="1200" i="1" dirty="0">
                  <a:effectLst/>
                  <a:latin typeface="Poppins" panose="00000500000000000000" pitchFamily="2" charset="0"/>
                  <a:cs typeface="Poppins" panose="00000500000000000000" pitchFamily="2" charset="0"/>
                </a:rPr>
                <a:t>Note</a:t>
              </a:r>
              <a:r>
                <a:rPr lang="en-GB" sz="1200" b="0" i="1" dirty="0">
                  <a:effectLst/>
                  <a:latin typeface="Poppins" panose="00000500000000000000" pitchFamily="2" charset="0"/>
                  <a:cs typeface="Poppins" panose="00000500000000000000" pitchFamily="2" charset="0"/>
                </a:rPr>
                <a:t>: other = </a:t>
              </a:r>
              <a:r>
                <a:rPr lang="en-GB" sz="1200" b="0" i="1" dirty="0" err="1">
                  <a:effectLst/>
                  <a:latin typeface="Poppins" panose="00000500000000000000" pitchFamily="2" charset="0"/>
                  <a:cs typeface="Poppins" panose="00000500000000000000" pitchFamily="2" charset="0"/>
                </a:rPr>
                <a:t>bulkcarriers</a:t>
              </a:r>
              <a:r>
                <a:rPr lang="en-GB" sz="1200" b="0" i="1" dirty="0">
                  <a:effectLst/>
                  <a:latin typeface="Poppins" panose="00000500000000000000" pitchFamily="2" charset="0"/>
                  <a:cs typeface="Poppins" panose="00000500000000000000" pitchFamily="2" charset="0"/>
                </a:rPr>
                <a:t>, containerships, deep sea cargo vessels, product tankers and LPG carriers</a:t>
              </a:r>
              <a:endParaRPr lang="en-GB" sz="1200" i="1" dirty="0">
                <a:latin typeface="Poppins" panose="00000500000000000000" pitchFamily="2" charset="0"/>
                <a:cs typeface="Poppins" panose="00000500000000000000" pitchFamily="2" charset="0"/>
              </a:endParaRPr>
            </a:p>
          </p:txBody>
        </p:sp>
      </p:grpSp>
      <p:sp>
        <p:nvSpPr>
          <p:cNvPr id="12" name="TextBox 11">
            <a:extLst>
              <a:ext uri="{FF2B5EF4-FFF2-40B4-BE49-F238E27FC236}">
                <a16:creationId xmlns:a16="http://schemas.microsoft.com/office/drawing/2014/main" id="{D1075948-454E-A461-869B-763585F6D96B}"/>
              </a:ext>
            </a:extLst>
          </p:cNvPr>
          <p:cNvSpPr txBox="1"/>
          <p:nvPr/>
        </p:nvSpPr>
        <p:spPr>
          <a:xfrm>
            <a:off x="371596" y="1153387"/>
            <a:ext cx="6959102" cy="338554"/>
          </a:xfrm>
          <a:prstGeom prst="rect">
            <a:avLst/>
          </a:prstGeom>
          <a:noFill/>
        </p:spPr>
        <p:txBody>
          <a:bodyPr wrap="square">
            <a:spAutoFit/>
          </a:bodyPr>
          <a:lstStyle/>
          <a:p>
            <a:pPr algn="ctr"/>
            <a:r>
              <a:rPr lang="en-GB" sz="1600" dirty="0">
                <a:latin typeface="Poppins Medium" pitchFamily="2" charset="77"/>
                <a:cs typeface="Poppins Medium" pitchFamily="2" charset="77"/>
              </a:rPr>
              <a:t>Number of vessels transiting the Strait of Hormuz</a:t>
            </a:r>
          </a:p>
        </p:txBody>
      </p:sp>
      <p:sp>
        <p:nvSpPr>
          <p:cNvPr id="13" name="TextBox 12">
            <a:extLst>
              <a:ext uri="{FF2B5EF4-FFF2-40B4-BE49-F238E27FC236}">
                <a16:creationId xmlns:a16="http://schemas.microsoft.com/office/drawing/2014/main" id="{990F1CD6-884A-8BCD-D4A5-31F3595AF9B5}"/>
              </a:ext>
            </a:extLst>
          </p:cNvPr>
          <p:cNvSpPr txBox="1"/>
          <p:nvPr/>
        </p:nvSpPr>
        <p:spPr>
          <a:xfrm>
            <a:off x="7747253" y="1397552"/>
            <a:ext cx="3924148" cy="3754874"/>
          </a:xfrm>
          <a:prstGeom prst="rect">
            <a:avLst/>
          </a:prstGeom>
          <a:noFill/>
        </p:spPr>
        <p:txBody>
          <a:bodyPr wrap="square">
            <a:spAutoFit/>
          </a:bodyPr>
          <a:lstStyle/>
          <a:p>
            <a:pPr marL="285750" indent="-285750">
              <a:buFont typeface="Arial" panose="020B0604020202020204" pitchFamily="34" charset="0"/>
              <a:buChar char="•"/>
            </a:pPr>
            <a:endParaRPr lang="en-US" sz="1400" dirty="0">
              <a:solidFill>
                <a:schemeClr val="tx1">
                  <a:lumMod val="85000"/>
                  <a:lumOff val="15000"/>
                </a:schemeClr>
              </a:solidFill>
              <a:latin typeface="Poppins Light" pitchFamily="2" charset="77"/>
              <a:cs typeface="Poppins Light" pitchFamily="2" charset="77"/>
            </a:endParaRPr>
          </a:p>
          <a:p>
            <a:pPr marL="285750" indent="-285750">
              <a:buFont typeface="Arial" panose="020B0604020202020204" pitchFamily="34" charset="0"/>
              <a:buChar char="•"/>
            </a:pPr>
            <a:r>
              <a:rPr lang="en-US" sz="1400" dirty="0">
                <a:solidFill>
                  <a:schemeClr val="tx1">
                    <a:lumMod val="85000"/>
                    <a:lumOff val="15000"/>
                  </a:schemeClr>
                </a:solidFill>
                <a:latin typeface="Poppins Light" pitchFamily="2" charset="77"/>
                <a:cs typeface="Poppins Light" pitchFamily="2" charset="77"/>
              </a:rPr>
              <a:t>Iran in effect closes the Strait of Hormuz, disrupting the movement of around 20% of global oil production</a:t>
            </a:r>
          </a:p>
          <a:p>
            <a:pPr marL="285750" indent="-285750">
              <a:buFont typeface="Arial" panose="020B0604020202020204" pitchFamily="34" charset="0"/>
              <a:buChar char="•"/>
            </a:pPr>
            <a:endParaRPr lang="en-US" sz="1400" dirty="0">
              <a:solidFill>
                <a:schemeClr val="tx1">
                  <a:lumMod val="85000"/>
                  <a:lumOff val="15000"/>
                </a:schemeClr>
              </a:solidFill>
              <a:latin typeface="Poppins Light" pitchFamily="2" charset="77"/>
              <a:cs typeface="Poppins Light" pitchFamily="2" charset="77"/>
            </a:endParaRPr>
          </a:p>
          <a:p>
            <a:pPr marL="285750" indent="-285750">
              <a:buFont typeface="Arial" panose="020B0604020202020204" pitchFamily="34" charset="0"/>
              <a:buChar char="•"/>
            </a:pPr>
            <a:r>
              <a:rPr lang="en-US" sz="1400" dirty="0">
                <a:solidFill>
                  <a:schemeClr val="tx1">
                    <a:lumMod val="85000"/>
                    <a:lumOff val="15000"/>
                  </a:schemeClr>
                </a:solidFill>
                <a:latin typeface="Poppins Light" pitchFamily="2" charset="77"/>
                <a:cs typeface="Poppins Light" pitchFamily="2" charset="77"/>
              </a:rPr>
              <a:t>Under pressure to stabalise the energy markets, the US announces a ceasefire after provocative Trump social media announcements</a:t>
            </a:r>
          </a:p>
          <a:p>
            <a:pPr marL="285750" indent="-285750">
              <a:buFont typeface="Arial" panose="020B0604020202020204" pitchFamily="34" charset="0"/>
              <a:buChar char="•"/>
            </a:pPr>
            <a:endParaRPr lang="en-US" sz="1400" dirty="0">
              <a:solidFill>
                <a:schemeClr val="tx1">
                  <a:lumMod val="85000"/>
                  <a:lumOff val="15000"/>
                </a:schemeClr>
              </a:solidFill>
              <a:latin typeface="Poppins Light" pitchFamily="2" charset="77"/>
              <a:cs typeface="Poppins Light" pitchFamily="2" charset="77"/>
            </a:endParaRPr>
          </a:p>
          <a:p>
            <a:pPr marL="285750" indent="-285750">
              <a:buFont typeface="Arial" panose="020B0604020202020204" pitchFamily="34" charset="0"/>
              <a:buChar char="•"/>
            </a:pPr>
            <a:r>
              <a:rPr lang="en-US" sz="1400" dirty="0">
                <a:solidFill>
                  <a:schemeClr val="tx1">
                    <a:lumMod val="85000"/>
                    <a:lumOff val="15000"/>
                  </a:schemeClr>
                </a:solidFill>
                <a:latin typeface="Poppins Light" pitchFamily="2" charset="77"/>
                <a:cs typeface="Poppins Light" pitchFamily="2" charset="77"/>
              </a:rPr>
              <a:t>Isarael continues to bomb Lebanon during ceasefire agreement, and peace talks fail to yield diplomatic progress</a:t>
            </a:r>
          </a:p>
          <a:p>
            <a:pPr marL="285750" indent="-285750">
              <a:buFont typeface="Arial" panose="020B0604020202020204" pitchFamily="34" charset="0"/>
              <a:buChar char="•"/>
            </a:pPr>
            <a:endParaRPr lang="en-US" sz="1400" dirty="0">
              <a:solidFill>
                <a:schemeClr val="tx1">
                  <a:lumMod val="85000"/>
                  <a:lumOff val="15000"/>
                </a:schemeClr>
              </a:solidFill>
              <a:latin typeface="Poppins Light" pitchFamily="2" charset="77"/>
              <a:cs typeface="Poppins Light" pitchFamily="2" charset="77"/>
            </a:endParaRPr>
          </a:p>
          <a:p>
            <a:pPr marL="285750" indent="-285750">
              <a:buFont typeface="Arial" panose="020B0604020202020204" pitchFamily="34" charset="0"/>
              <a:buChar char="•"/>
            </a:pPr>
            <a:r>
              <a:rPr lang="en-US" sz="1400" dirty="0">
                <a:solidFill>
                  <a:schemeClr val="tx1">
                    <a:lumMod val="85000"/>
                    <a:lumOff val="15000"/>
                  </a:schemeClr>
                </a:solidFill>
                <a:latin typeface="Poppins Light" pitchFamily="2" charset="77"/>
                <a:cs typeface="Poppins Light" pitchFamily="2" charset="77"/>
              </a:rPr>
              <a:t>US begins blockade of Iranian ports in effort to force cooperation</a:t>
            </a:r>
            <a:endParaRPr lang="en-GB" sz="1400" dirty="0"/>
          </a:p>
        </p:txBody>
      </p:sp>
      <p:cxnSp>
        <p:nvCxnSpPr>
          <p:cNvPr id="14" name="Straight Connector 13">
            <a:extLst>
              <a:ext uri="{FF2B5EF4-FFF2-40B4-BE49-F238E27FC236}">
                <a16:creationId xmlns:a16="http://schemas.microsoft.com/office/drawing/2014/main" id="{5071726B-94D7-807E-298A-5829463B3950}"/>
              </a:ext>
            </a:extLst>
          </p:cNvPr>
          <p:cNvCxnSpPr>
            <a:cxnSpLocks/>
          </p:cNvCxnSpPr>
          <p:nvPr/>
        </p:nvCxnSpPr>
        <p:spPr>
          <a:xfrm>
            <a:off x="7857642" y="1393313"/>
            <a:ext cx="3844139" cy="0"/>
          </a:xfrm>
          <a:prstGeom prst="line">
            <a:avLst/>
          </a:prstGeom>
          <a:ln w="6350"/>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2BEE86C6-7F0D-E65F-CE6F-BFC948C8783A}"/>
              </a:ext>
            </a:extLst>
          </p:cNvPr>
          <p:cNvCxnSpPr>
            <a:cxnSpLocks/>
          </p:cNvCxnSpPr>
          <p:nvPr/>
        </p:nvCxnSpPr>
        <p:spPr>
          <a:xfrm>
            <a:off x="7857642" y="5411502"/>
            <a:ext cx="3844139" cy="0"/>
          </a:xfrm>
          <a:prstGeom prst="line">
            <a:avLst/>
          </a:prstGeom>
          <a:ln w="635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7028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3D911-DB65-A88F-4E3A-D8FBF709D16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1E83847D-5BF7-B498-5F16-F254889A6BF3}"/>
              </a:ext>
            </a:extLst>
          </p:cNvPr>
          <p:cNvSpPr/>
          <p:nvPr/>
        </p:nvSpPr>
        <p:spPr>
          <a:xfrm>
            <a:off x="0" y="0"/>
            <a:ext cx="12192000" cy="910094"/>
          </a:xfrm>
          <a:prstGeom prst="rect">
            <a:avLst/>
          </a:prstGeom>
          <a:solidFill>
            <a:srgbClr val="332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205D9AC-52DD-F35D-6768-C47DEC3C63D7}"/>
              </a:ext>
            </a:extLst>
          </p:cNvPr>
          <p:cNvSpPr txBox="1"/>
          <p:nvPr/>
        </p:nvSpPr>
        <p:spPr>
          <a:xfrm>
            <a:off x="394122" y="293694"/>
            <a:ext cx="9710773" cy="415498"/>
          </a:xfrm>
          <a:prstGeom prst="rect">
            <a:avLst/>
          </a:prstGeom>
          <a:noFill/>
        </p:spPr>
        <p:txBody>
          <a:bodyPr wrap="square" rtlCol="0">
            <a:spAutoFit/>
          </a:bodyPr>
          <a:lstStyle/>
          <a:p>
            <a:r>
              <a:rPr lang="en-US" sz="2100" dirty="0">
                <a:solidFill>
                  <a:schemeClr val="bg1"/>
                </a:solidFill>
                <a:latin typeface="Poppins" pitchFamily="2" charset="77"/>
                <a:cs typeface="Poppins" pitchFamily="2" charset="77"/>
              </a:rPr>
              <a:t>MACRO UPDATE: MIDDLE EAST CONFLICT |  </a:t>
            </a:r>
            <a:r>
              <a:rPr lang="en-US" sz="2100" b="1" dirty="0">
                <a:solidFill>
                  <a:schemeClr val="bg1"/>
                </a:solidFill>
                <a:latin typeface="Poppins SemiBold" pitchFamily="2" charset="77"/>
                <a:cs typeface="Poppins SemiBold" pitchFamily="2" charset="77"/>
              </a:rPr>
              <a:t>How did the market react?</a:t>
            </a:r>
          </a:p>
        </p:txBody>
      </p:sp>
      <p:pic>
        <p:nvPicPr>
          <p:cNvPr id="3" name="Picture 2">
            <a:extLst>
              <a:ext uri="{FF2B5EF4-FFF2-40B4-BE49-F238E27FC236}">
                <a16:creationId xmlns:a16="http://schemas.microsoft.com/office/drawing/2014/main" id="{F3F9E2CD-AD44-A89C-342F-5D1BE4C6C2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0893" y="313662"/>
            <a:ext cx="827998" cy="315428"/>
          </a:xfrm>
          <a:prstGeom prst="rect">
            <a:avLst/>
          </a:prstGeom>
        </p:spPr>
      </p:pic>
      <p:sp>
        <p:nvSpPr>
          <p:cNvPr id="19" name="TextBox 18">
            <a:extLst>
              <a:ext uri="{FF2B5EF4-FFF2-40B4-BE49-F238E27FC236}">
                <a16:creationId xmlns:a16="http://schemas.microsoft.com/office/drawing/2014/main" id="{F7C9B9E3-2C5D-F05D-D339-80CA38A4B4AD}"/>
              </a:ext>
            </a:extLst>
          </p:cNvPr>
          <p:cNvSpPr txBox="1"/>
          <p:nvPr/>
        </p:nvSpPr>
        <p:spPr>
          <a:xfrm>
            <a:off x="328806" y="6286284"/>
            <a:ext cx="6338517" cy="307777"/>
          </a:xfrm>
          <a:prstGeom prst="rect">
            <a:avLst/>
          </a:prstGeom>
          <a:noFill/>
        </p:spPr>
        <p:txBody>
          <a:bodyPr wrap="square" rtlCol="0">
            <a:spAutoFit/>
          </a:bodyPr>
          <a:lstStyle/>
          <a:p>
            <a:r>
              <a:rPr lang="en-US" sz="1400" dirty="0">
                <a:latin typeface="Poppins" pitchFamily="2" charset="77"/>
                <a:cs typeface="Poppins" pitchFamily="2" charset="77"/>
              </a:rPr>
              <a:t>Q1 2026 MARKET REVIEW</a:t>
            </a:r>
          </a:p>
        </p:txBody>
      </p:sp>
      <p:sp>
        <p:nvSpPr>
          <p:cNvPr id="21" name="TextBox 20">
            <a:extLst>
              <a:ext uri="{FF2B5EF4-FFF2-40B4-BE49-F238E27FC236}">
                <a16:creationId xmlns:a16="http://schemas.microsoft.com/office/drawing/2014/main" id="{1CE18073-B5BF-9E34-22E3-A582EA7470BE}"/>
              </a:ext>
            </a:extLst>
          </p:cNvPr>
          <p:cNvSpPr txBox="1"/>
          <p:nvPr/>
        </p:nvSpPr>
        <p:spPr>
          <a:xfrm>
            <a:off x="5455979" y="6286284"/>
            <a:ext cx="6338517" cy="307777"/>
          </a:xfrm>
          <a:prstGeom prst="rect">
            <a:avLst/>
          </a:prstGeom>
          <a:noFill/>
        </p:spPr>
        <p:txBody>
          <a:bodyPr wrap="square" rtlCol="0">
            <a:spAutoFit/>
          </a:bodyPr>
          <a:lstStyle/>
          <a:p>
            <a:pPr algn="r"/>
            <a:r>
              <a:rPr lang="en-US" sz="1400" dirty="0" err="1">
                <a:latin typeface="Poppins" pitchFamily="2" charset="77"/>
                <a:cs typeface="Poppins" pitchFamily="2" charset="77"/>
              </a:rPr>
              <a:t>ebi.co.uk</a:t>
            </a:r>
            <a:endParaRPr lang="en-US" sz="1400" dirty="0">
              <a:latin typeface="Poppins" pitchFamily="2" charset="77"/>
              <a:cs typeface="Poppins" pitchFamily="2" charset="77"/>
            </a:endParaRPr>
          </a:p>
        </p:txBody>
      </p:sp>
      <p:cxnSp>
        <p:nvCxnSpPr>
          <p:cNvPr id="23" name="Straight Connector 22">
            <a:extLst>
              <a:ext uri="{FF2B5EF4-FFF2-40B4-BE49-F238E27FC236}">
                <a16:creationId xmlns:a16="http://schemas.microsoft.com/office/drawing/2014/main" id="{4619E766-8340-0AD4-3E64-9E6ADDBF21C9}"/>
              </a:ext>
            </a:extLst>
          </p:cNvPr>
          <p:cNvCxnSpPr/>
          <p:nvPr/>
        </p:nvCxnSpPr>
        <p:spPr>
          <a:xfrm>
            <a:off x="418090" y="6123812"/>
            <a:ext cx="11360077" cy="0"/>
          </a:xfrm>
          <a:prstGeom prst="line">
            <a:avLst/>
          </a:prstGeom>
          <a:ln w="6350"/>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0D3942CE-FB9E-C0AB-1D06-4718DD99EF67}"/>
              </a:ext>
            </a:extLst>
          </p:cNvPr>
          <p:cNvSpPr txBox="1"/>
          <p:nvPr/>
        </p:nvSpPr>
        <p:spPr>
          <a:xfrm>
            <a:off x="263110" y="1215379"/>
            <a:ext cx="6959102" cy="369332"/>
          </a:xfrm>
          <a:prstGeom prst="rect">
            <a:avLst/>
          </a:prstGeom>
          <a:noFill/>
        </p:spPr>
        <p:txBody>
          <a:bodyPr wrap="square">
            <a:spAutoFit/>
          </a:bodyPr>
          <a:lstStyle/>
          <a:p>
            <a:pPr algn="ctr"/>
            <a:r>
              <a:rPr lang="en-GB" dirty="0">
                <a:latin typeface="Poppins Medium" pitchFamily="2" charset="77"/>
                <a:cs typeface="Poppins Medium" pitchFamily="2" charset="77"/>
              </a:rPr>
              <a:t>Oil prices | </a:t>
            </a:r>
            <a:r>
              <a:rPr lang="en-GB" dirty="0">
                <a:latin typeface="Poppins Light" pitchFamily="2" charset="77"/>
                <a:cs typeface="Poppins Light" pitchFamily="2" charset="77"/>
              </a:rPr>
              <a:t>Brent crude, $ a barrel</a:t>
            </a:r>
          </a:p>
        </p:txBody>
      </p:sp>
      <p:pic>
        <p:nvPicPr>
          <p:cNvPr id="2" name="Picture 1">
            <a:extLst>
              <a:ext uri="{FF2B5EF4-FFF2-40B4-BE49-F238E27FC236}">
                <a16:creationId xmlns:a16="http://schemas.microsoft.com/office/drawing/2014/main" id="{5F0B389C-AF4A-CE4C-D3DC-34EB627851AB}"/>
              </a:ext>
            </a:extLst>
          </p:cNvPr>
          <p:cNvPicPr>
            <a:picLocks noChangeAspect="1"/>
          </p:cNvPicPr>
          <p:nvPr/>
        </p:nvPicPr>
        <p:blipFill>
          <a:blip r:embed="rId4"/>
          <a:srcRect t="16203"/>
          <a:stretch>
            <a:fillRect/>
          </a:stretch>
        </p:blipFill>
        <p:spPr>
          <a:xfrm>
            <a:off x="353908" y="1730072"/>
            <a:ext cx="6839498" cy="3705237"/>
          </a:xfrm>
          <a:prstGeom prst="rect">
            <a:avLst/>
          </a:prstGeom>
        </p:spPr>
      </p:pic>
      <p:sp>
        <p:nvSpPr>
          <p:cNvPr id="4" name="TextBox 3">
            <a:extLst>
              <a:ext uri="{FF2B5EF4-FFF2-40B4-BE49-F238E27FC236}">
                <a16:creationId xmlns:a16="http://schemas.microsoft.com/office/drawing/2014/main" id="{5273BD16-BE69-BD18-5F8D-18A1B23D111F}"/>
              </a:ext>
            </a:extLst>
          </p:cNvPr>
          <p:cNvSpPr txBox="1"/>
          <p:nvPr/>
        </p:nvSpPr>
        <p:spPr>
          <a:xfrm>
            <a:off x="659872" y="5583518"/>
            <a:ext cx="6577838" cy="276999"/>
          </a:xfrm>
          <a:prstGeom prst="rect">
            <a:avLst/>
          </a:prstGeom>
          <a:noFill/>
        </p:spPr>
        <p:txBody>
          <a:bodyPr wrap="square">
            <a:spAutoFit/>
          </a:bodyPr>
          <a:lstStyle/>
          <a:p>
            <a:pPr algn="ctr"/>
            <a:r>
              <a:rPr lang="en-GB" sz="1200" dirty="0">
                <a:latin typeface="Poppins" panose="00000500000000000000" pitchFamily="2" charset="0"/>
                <a:cs typeface="Poppins" panose="00000500000000000000" pitchFamily="2" charset="0"/>
              </a:rPr>
              <a:t>Guardian Graphic. Source: Morningstar LSEG</a:t>
            </a:r>
          </a:p>
        </p:txBody>
      </p:sp>
      <p:grpSp>
        <p:nvGrpSpPr>
          <p:cNvPr id="24" name="Group 23">
            <a:extLst>
              <a:ext uri="{FF2B5EF4-FFF2-40B4-BE49-F238E27FC236}">
                <a16:creationId xmlns:a16="http://schemas.microsoft.com/office/drawing/2014/main" id="{FBE5BDAD-BA38-5A61-A8FF-118F4520A69D}"/>
              </a:ext>
            </a:extLst>
          </p:cNvPr>
          <p:cNvGrpSpPr/>
          <p:nvPr/>
        </p:nvGrpSpPr>
        <p:grpSpPr>
          <a:xfrm>
            <a:off x="7601500" y="1258431"/>
            <a:ext cx="4373884" cy="4637219"/>
            <a:chOff x="7423251" y="1289427"/>
            <a:chExt cx="4373884" cy="4637219"/>
          </a:xfrm>
        </p:grpSpPr>
        <p:pic>
          <p:nvPicPr>
            <p:cNvPr id="5" name="Picture 4">
              <a:extLst>
                <a:ext uri="{FF2B5EF4-FFF2-40B4-BE49-F238E27FC236}">
                  <a16:creationId xmlns:a16="http://schemas.microsoft.com/office/drawing/2014/main" id="{7C323E4A-325F-B917-35C8-735161028CE2}"/>
                </a:ext>
              </a:extLst>
            </p:cNvPr>
            <p:cNvPicPr>
              <a:picLocks noChangeAspect="1"/>
            </p:cNvPicPr>
            <p:nvPr/>
          </p:nvPicPr>
          <p:blipFill>
            <a:blip r:embed="rId5"/>
            <a:stretch>
              <a:fillRect/>
            </a:stretch>
          </p:blipFill>
          <p:spPr>
            <a:xfrm rot="5400000">
              <a:off x="7584049" y="2765602"/>
              <a:ext cx="4381680" cy="1764184"/>
            </a:xfrm>
            <a:prstGeom prst="rect">
              <a:avLst/>
            </a:prstGeom>
          </p:spPr>
        </p:pic>
        <p:sp>
          <p:nvSpPr>
            <p:cNvPr id="9" name="TextBox 8">
              <a:extLst>
                <a:ext uri="{FF2B5EF4-FFF2-40B4-BE49-F238E27FC236}">
                  <a16:creationId xmlns:a16="http://schemas.microsoft.com/office/drawing/2014/main" id="{04B46F71-65EC-DDCA-7286-FDAE8252FD5D}"/>
                </a:ext>
              </a:extLst>
            </p:cNvPr>
            <p:cNvSpPr txBox="1"/>
            <p:nvPr/>
          </p:nvSpPr>
          <p:spPr>
            <a:xfrm>
              <a:off x="8152567" y="1383850"/>
              <a:ext cx="740229" cy="338554"/>
            </a:xfrm>
            <a:prstGeom prst="rect">
              <a:avLst/>
            </a:prstGeom>
            <a:noFill/>
          </p:spPr>
          <p:txBody>
            <a:bodyPr wrap="square">
              <a:spAutoFit/>
            </a:bodyPr>
            <a:lstStyle/>
            <a:p>
              <a:pPr algn="r"/>
              <a:r>
                <a:rPr lang="en-GB" sz="1600" b="0" dirty="0">
                  <a:effectLst/>
                  <a:latin typeface="Poppins" panose="00000500000000000000" pitchFamily="2" charset="0"/>
                  <a:cs typeface="Poppins" panose="00000500000000000000" pitchFamily="2" charset="0"/>
                </a:rPr>
                <a:t>10:00</a:t>
              </a:r>
              <a:endParaRPr lang="en-GB" sz="1600" dirty="0"/>
            </a:p>
          </p:txBody>
        </p:sp>
        <p:sp>
          <p:nvSpPr>
            <p:cNvPr id="10" name="TextBox 9">
              <a:extLst>
                <a:ext uri="{FF2B5EF4-FFF2-40B4-BE49-F238E27FC236}">
                  <a16:creationId xmlns:a16="http://schemas.microsoft.com/office/drawing/2014/main" id="{EFF790EA-7133-68FB-01E3-E1CB874E5D81}"/>
                </a:ext>
              </a:extLst>
            </p:cNvPr>
            <p:cNvSpPr txBox="1"/>
            <p:nvPr/>
          </p:nvSpPr>
          <p:spPr>
            <a:xfrm>
              <a:off x="8152566" y="2787235"/>
              <a:ext cx="740229" cy="338554"/>
            </a:xfrm>
            <a:prstGeom prst="rect">
              <a:avLst/>
            </a:prstGeom>
            <a:noFill/>
          </p:spPr>
          <p:txBody>
            <a:bodyPr wrap="square">
              <a:spAutoFit/>
            </a:bodyPr>
            <a:lstStyle/>
            <a:p>
              <a:pPr algn="r"/>
              <a:r>
                <a:rPr lang="en-GB" sz="1600" b="0" dirty="0">
                  <a:effectLst/>
                  <a:latin typeface="Poppins" panose="00000500000000000000" pitchFamily="2" charset="0"/>
                  <a:cs typeface="Poppins" panose="00000500000000000000" pitchFamily="2" charset="0"/>
                </a:rPr>
                <a:t>10:30</a:t>
              </a:r>
              <a:endParaRPr lang="en-GB" sz="1600" dirty="0"/>
            </a:p>
          </p:txBody>
        </p:sp>
        <p:sp>
          <p:nvSpPr>
            <p:cNvPr id="15" name="TextBox 14">
              <a:extLst>
                <a:ext uri="{FF2B5EF4-FFF2-40B4-BE49-F238E27FC236}">
                  <a16:creationId xmlns:a16="http://schemas.microsoft.com/office/drawing/2014/main" id="{3871E80F-CBBC-5E1E-5531-9F64C9C591D9}"/>
                </a:ext>
              </a:extLst>
            </p:cNvPr>
            <p:cNvSpPr txBox="1"/>
            <p:nvPr/>
          </p:nvSpPr>
          <p:spPr>
            <a:xfrm>
              <a:off x="8152566" y="4184828"/>
              <a:ext cx="740229" cy="338554"/>
            </a:xfrm>
            <a:prstGeom prst="rect">
              <a:avLst/>
            </a:prstGeom>
            <a:noFill/>
          </p:spPr>
          <p:txBody>
            <a:bodyPr wrap="square">
              <a:spAutoFit/>
            </a:bodyPr>
            <a:lstStyle/>
            <a:p>
              <a:pPr algn="r"/>
              <a:r>
                <a:rPr lang="en-GB" sz="1600" b="0" dirty="0">
                  <a:effectLst/>
                  <a:latin typeface="Poppins" panose="00000500000000000000" pitchFamily="2" charset="0"/>
                  <a:cs typeface="Poppins" panose="00000500000000000000" pitchFamily="2" charset="0"/>
                </a:rPr>
                <a:t>11:00</a:t>
              </a:r>
              <a:endParaRPr lang="en-GB" sz="1600" dirty="0"/>
            </a:p>
          </p:txBody>
        </p:sp>
        <p:sp>
          <p:nvSpPr>
            <p:cNvPr id="17" name="TextBox 16">
              <a:extLst>
                <a:ext uri="{FF2B5EF4-FFF2-40B4-BE49-F238E27FC236}">
                  <a16:creationId xmlns:a16="http://schemas.microsoft.com/office/drawing/2014/main" id="{7531DCD3-9113-83EA-4EE2-301071929886}"/>
                </a:ext>
              </a:extLst>
            </p:cNvPr>
            <p:cNvSpPr txBox="1"/>
            <p:nvPr/>
          </p:nvSpPr>
          <p:spPr>
            <a:xfrm>
              <a:off x="8174616" y="5588092"/>
              <a:ext cx="740229" cy="338554"/>
            </a:xfrm>
            <a:prstGeom prst="rect">
              <a:avLst/>
            </a:prstGeom>
            <a:noFill/>
          </p:spPr>
          <p:txBody>
            <a:bodyPr wrap="square">
              <a:spAutoFit/>
            </a:bodyPr>
            <a:lstStyle/>
            <a:p>
              <a:pPr algn="r"/>
              <a:r>
                <a:rPr lang="en-GB" sz="1600" b="0" dirty="0">
                  <a:effectLst/>
                  <a:latin typeface="Poppins" panose="00000500000000000000" pitchFamily="2" charset="0"/>
                  <a:cs typeface="Poppins" panose="00000500000000000000" pitchFamily="2" charset="0"/>
                </a:rPr>
                <a:t>11:30</a:t>
              </a:r>
              <a:endParaRPr lang="en-GB" sz="1600" dirty="0"/>
            </a:p>
          </p:txBody>
        </p:sp>
        <p:sp>
          <p:nvSpPr>
            <p:cNvPr id="18" name="TextBox 17">
              <a:extLst>
                <a:ext uri="{FF2B5EF4-FFF2-40B4-BE49-F238E27FC236}">
                  <a16:creationId xmlns:a16="http://schemas.microsoft.com/office/drawing/2014/main" id="{C14F7F78-CC4D-8E8C-5366-42A839B17108}"/>
                </a:ext>
              </a:extLst>
            </p:cNvPr>
            <p:cNvSpPr txBox="1"/>
            <p:nvPr/>
          </p:nvSpPr>
          <p:spPr>
            <a:xfrm>
              <a:off x="7423251" y="4436231"/>
              <a:ext cx="1469544" cy="338554"/>
            </a:xfrm>
            <a:prstGeom prst="rect">
              <a:avLst/>
            </a:prstGeom>
            <a:noFill/>
          </p:spPr>
          <p:txBody>
            <a:bodyPr wrap="square">
              <a:spAutoFit/>
            </a:bodyPr>
            <a:lstStyle/>
            <a:p>
              <a:pPr algn="r"/>
              <a:r>
                <a:rPr lang="en-GB" sz="1600" b="0" dirty="0">
                  <a:effectLst/>
                  <a:latin typeface="Poppins" panose="00000500000000000000" pitchFamily="2" charset="0"/>
                  <a:cs typeface="Poppins" panose="00000500000000000000" pitchFamily="2" charset="0"/>
                </a:rPr>
                <a:t>Trump post</a:t>
              </a:r>
              <a:endParaRPr lang="en-GB" sz="1600" dirty="0"/>
            </a:p>
          </p:txBody>
        </p:sp>
        <p:sp>
          <p:nvSpPr>
            <p:cNvPr id="22" name="TextBox 21">
              <a:extLst>
                <a:ext uri="{FF2B5EF4-FFF2-40B4-BE49-F238E27FC236}">
                  <a16:creationId xmlns:a16="http://schemas.microsoft.com/office/drawing/2014/main" id="{0AA4EAA3-880E-9F1A-BA04-EC65238852CE}"/>
                </a:ext>
              </a:extLst>
            </p:cNvPr>
            <p:cNvSpPr txBox="1"/>
            <p:nvPr/>
          </p:nvSpPr>
          <p:spPr>
            <a:xfrm>
              <a:off x="10044651" y="1289427"/>
              <a:ext cx="1752484" cy="2246769"/>
            </a:xfrm>
            <a:prstGeom prst="rect">
              <a:avLst/>
            </a:prstGeom>
            <a:noFill/>
          </p:spPr>
          <p:txBody>
            <a:bodyPr wrap="square">
              <a:spAutoFit/>
            </a:bodyPr>
            <a:lstStyle/>
            <a:p>
              <a:r>
                <a:rPr lang="en-US" sz="1400" dirty="0">
                  <a:solidFill>
                    <a:schemeClr val="tx1">
                      <a:lumMod val="85000"/>
                      <a:lumOff val="15000"/>
                    </a:schemeClr>
                  </a:solidFill>
                  <a:latin typeface="Poppins" pitchFamily="2" charset="77"/>
                  <a:cs typeface="Poppins" pitchFamily="2" charset="77"/>
                </a:rPr>
                <a:t>Trading volumes for Brent crude oil futures, 23rd March 2026.</a:t>
              </a:r>
            </a:p>
            <a:p>
              <a:endParaRPr lang="en-US" sz="1400" dirty="0">
                <a:solidFill>
                  <a:schemeClr val="tx1">
                    <a:lumMod val="85000"/>
                    <a:lumOff val="15000"/>
                  </a:schemeClr>
                </a:solidFill>
                <a:latin typeface="Poppins" pitchFamily="2" charset="77"/>
                <a:cs typeface="Poppins" pitchFamily="2" charset="77"/>
              </a:endParaRPr>
            </a:p>
            <a:p>
              <a:r>
                <a:rPr lang="en-US" sz="1400" dirty="0">
                  <a:solidFill>
                    <a:schemeClr val="tx1">
                      <a:lumMod val="85000"/>
                      <a:lumOff val="15000"/>
                    </a:schemeClr>
                  </a:solidFill>
                  <a:latin typeface="Poppins" pitchFamily="2" charset="77"/>
                  <a:cs typeface="Poppins" pitchFamily="2" charset="77"/>
                </a:rPr>
                <a:t>Times on axis</a:t>
              </a:r>
              <a:br>
                <a:rPr lang="en-US" sz="1400" dirty="0">
                  <a:solidFill>
                    <a:schemeClr val="tx1">
                      <a:lumMod val="85000"/>
                      <a:lumOff val="15000"/>
                    </a:schemeClr>
                  </a:solidFill>
                  <a:latin typeface="Poppins" pitchFamily="2" charset="77"/>
                  <a:cs typeface="Poppins" pitchFamily="2" charset="77"/>
                </a:rPr>
              </a:br>
              <a:r>
                <a:rPr lang="en-US" sz="1400" dirty="0">
                  <a:solidFill>
                    <a:schemeClr val="tx1">
                      <a:lumMod val="85000"/>
                      <a:lumOff val="15000"/>
                    </a:schemeClr>
                  </a:solidFill>
                  <a:latin typeface="Poppins" pitchFamily="2" charset="77"/>
                  <a:cs typeface="Poppins" pitchFamily="2" charset="77"/>
                </a:rPr>
                <a:t>are GMT.</a:t>
              </a:r>
            </a:p>
            <a:p>
              <a:endParaRPr lang="en-US" sz="1400" dirty="0">
                <a:solidFill>
                  <a:schemeClr val="tx1">
                    <a:lumMod val="85000"/>
                    <a:lumOff val="15000"/>
                  </a:schemeClr>
                </a:solidFill>
                <a:latin typeface="Poppins" pitchFamily="2" charset="77"/>
                <a:cs typeface="Poppins" pitchFamily="2" charset="77"/>
              </a:endParaRPr>
            </a:p>
            <a:p>
              <a:r>
                <a:rPr lang="en-US" sz="1400" dirty="0">
                  <a:solidFill>
                    <a:schemeClr val="tx1">
                      <a:lumMod val="85000"/>
                      <a:lumOff val="15000"/>
                    </a:schemeClr>
                  </a:solidFill>
                  <a:latin typeface="Poppins" pitchFamily="2" charset="77"/>
                  <a:cs typeface="Poppins" pitchFamily="2" charset="77"/>
                </a:rPr>
                <a:t>Source: Bloomberg</a:t>
              </a:r>
            </a:p>
          </p:txBody>
        </p:sp>
      </p:grpSp>
    </p:spTree>
    <p:extLst>
      <p:ext uri="{BB962C8B-B14F-4D97-AF65-F5344CB8AC3E}">
        <p14:creationId xmlns:p14="http://schemas.microsoft.com/office/powerpoint/2010/main" val="24096858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A585E-181D-C115-350E-E0994CB1213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A55BF8C2-13BE-5A6D-20C1-86A62A439301}"/>
              </a:ext>
            </a:extLst>
          </p:cNvPr>
          <p:cNvSpPr/>
          <p:nvPr/>
        </p:nvSpPr>
        <p:spPr>
          <a:xfrm>
            <a:off x="0" y="0"/>
            <a:ext cx="12192000" cy="910094"/>
          </a:xfrm>
          <a:prstGeom prst="rect">
            <a:avLst/>
          </a:prstGeom>
          <a:solidFill>
            <a:srgbClr val="332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444ED0F-1302-B347-6039-F3A913C2AC40}"/>
              </a:ext>
            </a:extLst>
          </p:cNvPr>
          <p:cNvSpPr txBox="1"/>
          <p:nvPr/>
        </p:nvSpPr>
        <p:spPr>
          <a:xfrm>
            <a:off x="394122" y="293694"/>
            <a:ext cx="9710773" cy="415498"/>
          </a:xfrm>
          <a:prstGeom prst="rect">
            <a:avLst/>
          </a:prstGeom>
          <a:noFill/>
        </p:spPr>
        <p:txBody>
          <a:bodyPr wrap="square" rtlCol="0">
            <a:spAutoFit/>
          </a:bodyPr>
          <a:lstStyle/>
          <a:p>
            <a:r>
              <a:rPr lang="en-US" sz="2100" dirty="0">
                <a:solidFill>
                  <a:schemeClr val="bg1"/>
                </a:solidFill>
                <a:latin typeface="Poppins" pitchFamily="2" charset="77"/>
                <a:cs typeface="Poppins" pitchFamily="2" charset="77"/>
              </a:rPr>
              <a:t>MACRO UPDATE: MIDDLE EAST CONFLICT |  </a:t>
            </a:r>
            <a:r>
              <a:rPr lang="en-US" sz="2100" b="1" dirty="0">
                <a:solidFill>
                  <a:schemeClr val="bg1"/>
                </a:solidFill>
                <a:latin typeface="Poppins SemiBold" pitchFamily="2" charset="77"/>
                <a:cs typeface="Poppins SemiBold" pitchFamily="2" charset="77"/>
              </a:rPr>
              <a:t>How did the market react?</a:t>
            </a:r>
          </a:p>
        </p:txBody>
      </p:sp>
      <p:pic>
        <p:nvPicPr>
          <p:cNvPr id="3" name="Picture 2">
            <a:extLst>
              <a:ext uri="{FF2B5EF4-FFF2-40B4-BE49-F238E27FC236}">
                <a16:creationId xmlns:a16="http://schemas.microsoft.com/office/drawing/2014/main" id="{0452E482-11E0-6CB5-260E-1E14310084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0893" y="313662"/>
            <a:ext cx="827998" cy="315428"/>
          </a:xfrm>
          <a:prstGeom prst="rect">
            <a:avLst/>
          </a:prstGeom>
        </p:spPr>
      </p:pic>
      <p:sp>
        <p:nvSpPr>
          <p:cNvPr id="19" name="TextBox 18">
            <a:extLst>
              <a:ext uri="{FF2B5EF4-FFF2-40B4-BE49-F238E27FC236}">
                <a16:creationId xmlns:a16="http://schemas.microsoft.com/office/drawing/2014/main" id="{5BE0904F-EF9B-2D82-6888-B6E61AA5F9BE}"/>
              </a:ext>
            </a:extLst>
          </p:cNvPr>
          <p:cNvSpPr txBox="1"/>
          <p:nvPr/>
        </p:nvSpPr>
        <p:spPr>
          <a:xfrm>
            <a:off x="328806" y="6286284"/>
            <a:ext cx="6338517" cy="307777"/>
          </a:xfrm>
          <a:prstGeom prst="rect">
            <a:avLst/>
          </a:prstGeom>
          <a:noFill/>
        </p:spPr>
        <p:txBody>
          <a:bodyPr wrap="square" rtlCol="0">
            <a:spAutoFit/>
          </a:bodyPr>
          <a:lstStyle/>
          <a:p>
            <a:r>
              <a:rPr lang="en-US" sz="1400" dirty="0">
                <a:latin typeface="Poppins" pitchFamily="2" charset="77"/>
                <a:cs typeface="Poppins" pitchFamily="2" charset="77"/>
              </a:rPr>
              <a:t>Q1 2026 MARKET REVIEW</a:t>
            </a:r>
          </a:p>
        </p:txBody>
      </p:sp>
      <p:sp>
        <p:nvSpPr>
          <p:cNvPr id="21" name="TextBox 20">
            <a:extLst>
              <a:ext uri="{FF2B5EF4-FFF2-40B4-BE49-F238E27FC236}">
                <a16:creationId xmlns:a16="http://schemas.microsoft.com/office/drawing/2014/main" id="{CD61E03A-D732-2D49-534F-713A5BFAF7A0}"/>
              </a:ext>
            </a:extLst>
          </p:cNvPr>
          <p:cNvSpPr txBox="1"/>
          <p:nvPr/>
        </p:nvSpPr>
        <p:spPr>
          <a:xfrm>
            <a:off x="5455979" y="6286284"/>
            <a:ext cx="6338517" cy="307777"/>
          </a:xfrm>
          <a:prstGeom prst="rect">
            <a:avLst/>
          </a:prstGeom>
          <a:noFill/>
        </p:spPr>
        <p:txBody>
          <a:bodyPr wrap="square" rtlCol="0">
            <a:spAutoFit/>
          </a:bodyPr>
          <a:lstStyle/>
          <a:p>
            <a:pPr algn="r"/>
            <a:r>
              <a:rPr lang="en-US" sz="1400" dirty="0" err="1">
                <a:latin typeface="Poppins" pitchFamily="2" charset="77"/>
                <a:cs typeface="Poppins" pitchFamily="2" charset="77"/>
              </a:rPr>
              <a:t>ebi.co.uk</a:t>
            </a:r>
            <a:endParaRPr lang="en-US" sz="1400" dirty="0">
              <a:latin typeface="Poppins" pitchFamily="2" charset="77"/>
              <a:cs typeface="Poppins" pitchFamily="2" charset="77"/>
            </a:endParaRPr>
          </a:p>
        </p:txBody>
      </p:sp>
      <p:cxnSp>
        <p:nvCxnSpPr>
          <p:cNvPr id="23" name="Straight Connector 22">
            <a:extLst>
              <a:ext uri="{FF2B5EF4-FFF2-40B4-BE49-F238E27FC236}">
                <a16:creationId xmlns:a16="http://schemas.microsoft.com/office/drawing/2014/main" id="{A58AFD67-9065-45CD-9BA7-2F512F603EEB}"/>
              </a:ext>
            </a:extLst>
          </p:cNvPr>
          <p:cNvCxnSpPr/>
          <p:nvPr/>
        </p:nvCxnSpPr>
        <p:spPr>
          <a:xfrm>
            <a:off x="418090" y="6123812"/>
            <a:ext cx="11360077" cy="0"/>
          </a:xfrm>
          <a:prstGeom prst="line">
            <a:avLst/>
          </a:prstGeom>
          <a:ln w="6350"/>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4F0EEB83-5C7E-EBFD-6CB8-8EB1CB3A0533}"/>
              </a:ext>
            </a:extLst>
          </p:cNvPr>
          <p:cNvPicPr>
            <a:picLocks noChangeAspect="1"/>
          </p:cNvPicPr>
          <p:nvPr/>
        </p:nvPicPr>
        <p:blipFill>
          <a:blip r:embed="rId4"/>
          <a:srcRect t="4741"/>
          <a:stretch>
            <a:fillRect/>
          </a:stretch>
        </p:blipFill>
        <p:spPr>
          <a:xfrm>
            <a:off x="844860" y="1439403"/>
            <a:ext cx="10076033" cy="4196641"/>
          </a:xfrm>
          <a:prstGeom prst="rect">
            <a:avLst/>
          </a:prstGeom>
        </p:spPr>
      </p:pic>
      <p:sp>
        <p:nvSpPr>
          <p:cNvPr id="11" name="Oval 10">
            <a:extLst>
              <a:ext uri="{FF2B5EF4-FFF2-40B4-BE49-F238E27FC236}">
                <a16:creationId xmlns:a16="http://schemas.microsoft.com/office/drawing/2014/main" id="{E4310B6D-C38C-37EF-335E-65424AEEFE82}"/>
              </a:ext>
            </a:extLst>
          </p:cNvPr>
          <p:cNvSpPr/>
          <p:nvPr/>
        </p:nvSpPr>
        <p:spPr>
          <a:xfrm>
            <a:off x="7338111" y="3998973"/>
            <a:ext cx="184727" cy="184727"/>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1C79D339-B772-2758-01D3-49015937EF4E}"/>
              </a:ext>
            </a:extLst>
          </p:cNvPr>
          <p:cNvSpPr txBox="1"/>
          <p:nvPr/>
        </p:nvSpPr>
        <p:spPr>
          <a:xfrm>
            <a:off x="6701613" y="2023799"/>
            <a:ext cx="1422400" cy="587574"/>
          </a:xfrm>
          <a:prstGeom prst="rect">
            <a:avLst/>
          </a:prstGeom>
          <a:solidFill>
            <a:schemeClr val="bg1"/>
          </a:solidFill>
        </p:spPr>
        <p:txBody>
          <a:bodyPr wrap="square">
            <a:spAutoFit/>
          </a:bodyPr>
          <a:lstStyle/>
          <a:p>
            <a:pPr algn="ctr"/>
            <a:r>
              <a:rPr lang="en-US" sz="1600" dirty="0">
                <a:solidFill>
                  <a:schemeClr val="tx1">
                    <a:lumMod val="85000"/>
                    <a:lumOff val="15000"/>
                  </a:schemeClr>
                </a:solidFill>
                <a:latin typeface="Poppins Medium" pitchFamily="2" charset="77"/>
                <a:cs typeface="Poppins Medium" pitchFamily="2" charset="77"/>
              </a:rPr>
              <a:t>First strikes on Iran</a:t>
            </a:r>
            <a:endParaRPr lang="en-GB" sz="1600" dirty="0">
              <a:latin typeface="Poppins Medium" pitchFamily="2" charset="77"/>
              <a:cs typeface="Poppins Medium" pitchFamily="2" charset="77"/>
            </a:endParaRPr>
          </a:p>
        </p:txBody>
      </p:sp>
      <p:cxnSp>
        <p:nvCxnSpPr>
          <p:cNvPr id="14" name="Straight Arrow Connector 13">
            <a:extLst>
              <a:ext uri="{FF2B5EF4-FFF2-40B4-BE49-F238E27FC236}">
                <a16:creationId xmlns:a16="http://schemas.microsoft.com/office/drawing/2014/main" id="{5CCCA1BA-9B8E-F69F-E455-951EFC8185AC}"/>
              </a:ext>
            </a:extLst>
          </p:cNvPr>
          <p:cNvCxnSpPr>
            <a:cxnSpLocks/>
          </p:cNvCxnSpPr>
          <p:nvPr/>
        </p:nvCxnSpPr>
        <p:spPr>
          <a:xfrm>
            <a:off x="7428311" y="2776152"/>
            <a:ext cx="0" cy="1131595"/>
          </a:xfrm>
          <a:prstGeom prst="straightConnector1">
            <a:avLst/>
          </a:prstGeom>
          <a:ln w="57150">
            <a:solidFill>
              <a:srgbClr val="9470AF"/>
            </a:solidFill>
            <a:tailEnd type="triangle"/>
          </a:ln>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089E20B4-EEED-4867-A84A-042F9CA546F7}"/>
              </a:ext>
            </a:extLst>
          </p:cNvPr>
          <p:cNvPicPr>
            <a:picLocks noChangeAspect="1"/>
          </p:cNvPicPr>
          <p:nvPr/>
        </p:nvPicPr>
        <p:blipFill>
          <a:blip r:embed="rId5"/>
          <a:stretch>
            <a:fillRect/>
          </a:stretch>
        </p:blipFill>
        <p:spPr>
          <a:xfrm>
            <a:off x="8005997" y="5687725"/>
            <a:ext cx="2914896" cy="329476"/>
          </a:xfrm>
          <a:prstGeom prst="rect">
            <a:avLst/>
          </a:prstGeom>
        </p:spPr>
      </p:pic>
      <p:sp>
        <p:nvSpPr>
          <p:cNvPr id="25" name="TextBox 24">
            <a:extLst>
              <a:ext uri="{FF2B5EF4-FFF2-40B4-BE49-F238E27FC236}">
                <a16:creationId xmlns:a16="http://schemas.microsoft.com/office/drawing/2014/main" id="{4F7F04E7-7398-8B7D-28E7-3B61EFB3F5CD}"/>
              </a:ext>
            </a:extLst>
          </p:cNvPr>
          <p:cNvSpPr txBox="1"/>
          <p:nvPr/>
        </p:nvSpPr>
        <p:spPr>
          <a:xfrm>
            <a:off x="2215897" y="1064021"/>
            <a:ext cx="6959102" cy="369332"/>
          </a:xfrm>
          <a:prstGeom prst="rect">
            <a:avLst/>
          </a:prstGeom>
          <a:noFill/>
        </p:spPr>
        <p:txBody>
          <a:bodyPr wrap="square">
            <a:spAutoFit/>
          </a:bodyPr>
          <a:lstStyle/>
          <a:p>
            <a:pPr algn="ctr"/>
            <a:r>
              <a:rPr lang="en-GB" dirty="0">
                <a:latin typeface="Poppins Medium" pitchFamily="2" charset="77"/>
                <a:cs typeface="Poppins Medium" pitchFamily="2" charset="77"/>
              </a:rPr>
              <a:t>VIX: A measure of S&amp;P500 volatility</a:t>
            </a:r>
          </a:p>
        </p:txBody>
      </p:sp>
      <p:sp>
        <p:nvSpPr>
          <p:cNvPr id="26" name="TextBox 25">
            <a:extLst>
              <a:ext uri="{FF2B5EF4-FFF2-40B4-BE49-F238E27FC236}">
                <a16:creationId xmlns:a16="http://schemas.microsoft.com/office/drawing/2014/main" id="{2903A367-ECE3-F3BF-A3E0-667338B9ED6B}"/>
              </a:ext>
            </a:extLst>
          </p:cNvPr>
          <p:cNvSpPr txBox="1"/>
          <p:nvPr/>
        </p:nvSpPr>
        <p:spPr>
          <a:xfrm>
            <a:off x="2612659" y="5709257"/>
            <a:ext cx="6577838" cy="276999"/>
          </a:xfrm>
          <a:prstGeom prst="rect">
            <a:avLst/>
          </a:prstGeom>
          <a:noFill/>
        </p:spPr>
        <p:txBody>
          <a:bodyPr wrap="square">
            <a:spAutoFit/>
          </a:bodyPr>
          <a:lstStyle/>
          <a:p>
            <a:pPr algn="ctr"/>
            <a:r>
              <a:rPr lang="en-GB" sz="1200" dirty="0">
                <a:latin typeface="Poppins" panose="00000500000000000000" pitchFamily="2" charset="0"/>
                <a:cs typeface="Poppins" panose="00000500000000000000" pitchFamily="2" charset="0"/>
              </a:rPr>
              <a:t>Source: Morningstar Direct</a:t>
            </a:r>
          </a:p>
        </p:txBody>
      </p:sp>
    </p:spTree>
    <p:extLst>
      <p:ext uri="{BB962C8B-B14F-4D97-AF65-F5344CB8AC3E}">
        <p14:creationId xmlns:p14="http://schemas.microsoft.com/office/powerpoint/2010/main" val="3026151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6512D-C77E-7B4C-97DD-F928AEC0EF84}"/>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0603BC07-1952-BF6D-DEB9-02613A052659}"/>
              </a:ext>
            </a:extLst>
          </p:cNvPr>
          <p:cNvSpPr/>
          <p:nvPr/>
        </p:nvSpPr>
        <p:spPr>
          <a:xfrm>
            <a:off x="0" y="0"/>
            <a:ext cx="12192000" cy="910094"/>
          </a:xfrm>
          <a:prstGeom prst="rect">
            <a:avLst/>
          </a:prstGeom>
          <a:solidFill>
            <a:srgbClr val="332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55066878-9A8D-9BA0-0785-96D397004B42}"/>
              </a:ext>
            </a:extLst>
          </p:cNvPr>
          <p:cNvSpPr txBox="1"/>
          <p:nvPr/>
        </p:nvSpPr>
        <p:spPr>
          <a:xfrm>
            <a:off x="394122" y="293694"/>
            <a:ext cx="9710773" cy="415498"/>
          </a:xfrm>
          <a:prstGeom prst="rect">
            <a:avLst/>
          </a:prstGeom>
          <a:noFill/>
        </p:spPr>
        <p:txBody>
          <a:bodyPr wrap="square" rtlCol="0">
            <a:spAutoFit/>
          </a:bodyPr>
          <a:lstStyle/>
          <a:p>
            <a:r>
              <a:rPr lang="en-US" sz="2100" dirty="0">
                <a:solidFill>
                  <a:schemeClr val="bg1"/>
                </a:solidFill>
                <a:latin typeface="Poppins" pitchFamily="2" charset="77"/>
                <a:cs typeface="Poppins" pitchFamily="2" charset="77"/>
              </a:rPr>
              <a:t>MACRO UPDATE: MIDDLE EAST CONFLICT |  </a:t>
            </a:r>
            <a:r>
              <a:rPr lang="en-US" sz="2100" b="1" dirty="0">
                <a:solidFill>
                  <a:schemeClr val="bg1"/>
                </a:solidFill>
                <a:latin typeface="Poppins SemiBold" pitchFamily="2" charset="77"/>
                <a:cs typeface="Poppins SemiBold" pitchFamily="2" charset="77"/>
              </a:rPr>
              <a:t>Deeper insight</a:t>
            </a:r>
          </a:p>
        </p:txBody>
      </p:sp>
      <p:pic>
        <p:nvPicPr>
          <p:cNvPr id="3" name="Picture 2">
            <a:extLst>
              <a:ext uri="{FF2B5EF4-FFF2-40B4-BE49-F238E27FC236}">
                <a16:creationId xmlns:a16="http://schemas.microsoft.com/office/drawing/2014/main" id="{55F1068D-919E-A2A2-6A42-36577D0025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0893" y="313662"/>
            <a:ext cx="827998" cy="315428"/>
          </a:xfrm>
          <a:prstGeom prst="rect">
            <a:avLst/>
          </a:prstGeom>
        </p:spPr>
      </p:pic>
      <p:sp>
        <p:nvSpPr>
          <p:cNvPr id="19" name="TextBox 18">
            <a:extLst>
              <a:ext uri="{FF2B5EF4-FFF2-40B4-BE49-F238E27FC236}">
                <a16:creationId xmlns:a16="http://schemas.microsoft.com/office/drawing/2014/main" id="{31B16BB8-425D-0240-B448-DCC017B77F51}"/>
              </a:ext>
            </a:extLst>
          </p:cNvPr>
          <p:cNvSpPr txBox="1"/>
          <p:nvPr/>
        </p:nvSpPr>
        <p:spPr>
          <a:xfrm>
            <a:off x="328806" y="6286284"/>
            <a:ext cx="6338517" cy="307777"/>
          </a:xfrm>
          <a:prstGeom prst="rect">
            <a:avLst/>
          </a:prstGeom>
          <a:noFill/>
        </p:spPr>
        <p:txBody>
          <a:bodyPr wrap="square" rtlCol="0">
            <a:spAutoFit/>
          </a:bodyPr>
          <a:lstStyle/>
          <a:p>
            <a:r>
              <a:rPr lang="en-US" sz="1400" dirty="0">
                <a:latin typeface="Poppins" pitchFamily="2" charset="77"/>
                <a:cs typeface="Poppins" pitchFamily="2" charset="77"/>
              </a:rPr>
              <a:t>Q1 2026 MARKET REVIEW</a:t>
            </a:r>
          </a:p>
        </p:txBody>
      </p:sp>
      <p:sp>
        <p:nvSpPr>
          <p:cNvPr id="21" name="TextBox 20">
            <a:extLst>
              <a:ext uri="{FF2B5EF4-FFF2-40B4-BE49-F238E27FC236}">
                <a16:creationId xmlns:a16="http://schemas.microsoft.com/office/drawing/2014/main" id="{950E6685-58B3-A020-1A02-FA6D97D799EE}"/>
              </a:ext>
            </a:extLst>
          </p:cNvPr>
          <p:cNvSpPr txBox="1"/>
          <p:nvPr/>
        </p:nvSpPr>
        <p:spPr>
          <a:xfrm>
            <a:off x="5455979" y="6286284"/>
            <a:ext cx="6338517" cy="307777"/>
          </a:xfrm>
          <a:prstGeom prst="rect">
            <a:avLst/>
          </a:prstGeom>
          <a:noFill/>
        </p:spPr>
        <p:txBody>
          <a:bodyPr wrap="square" rtlCol="0">
            <a:spAutoFit/>
          </a:bodyPr>
          <a:lstStyle/>
          <a:p>
            <a:pPr algn="r"/>
            <a:r>
              <a:rPr lang="en-US" sz="1400" dirty="0" err="1">
                <a:latin typeface="Poppins" pitchFamily="2" charset="77"/>
                <a:cs typeface="Poppins" pitchFamily="2" charset="77"/>
              </a:rPr>
              <a:t>ebi.co.uk</a:t>
            </a:r>
            <a:endParaRPr lang="en-US" sz="1400" dirty="0">
              <a:latin typeface="Poppins" pitchFamily="2" charset="77"/>
              <a:cs typeface="Poppins" pitchFamily="2" charset="77"/>
            </a:endParaRPr>
          </a:p>
        </p:txBody>
      </p:sp>
      <p:cxnSp>
        <p:nvCxnSpPr>
          <p:cNvPr id="23" name="Straight Connector 22">
            <a:extLst>
              <a:ext uri="{FF2B5EF4-FFF2-40B4-BE49-F238E27FC236}">
                <a16:creationId xmlns:a16="http://schemas.microsoft.com/office/drawing/2014/main" id="{3E6A64CE-4551-ABE6-58AD-BF944AC19326}"/>
              </a:ext>
            </a:extLst>
          </p:cNvPr>
          <p:cNvCxnSpPr/>
          <p:nvPr/>
        </p:nvCxnSpPr>
        <p:spPr>
          <a:xfrm>
            <a:off x="418090" y="6123812"/>
            <a:ext cx="11360077" cy="0"/>
          </a:xfrm>
          <a:prstGeom prst="line">
            <a:avLst/>
          </a:prstGeom>
          <a:ln w="6350"/>
        </p:spPr>
        <p:style>
          <a:lnRef idx="2">
            <a:schemeClr val="accent1"/>
          </a:lnRef>
          <a:fillRef idx="0">
            <a:schemeClr val="accent1"/>
          </a:fillRef>
          <a:effectRef idx="1">
            <a:schemeClr val="accent1"/>
          </a:effectRef>
          <a:fontRef idx="minor">
            <a:schemeClr val="tx1"/>
          </a:fontRef>
        </p:style>
      </p:cxnSp>
      <p:pic>
        <p:nvPicPr>
          <p:cNvPr id="7" name="Picture 2" descr="three white windmill during daytime">
            <a:extLst>
              <a:ext uri="{FF2B5EF4-FFF2-40B4-BE49-F238E27FC236}">
                <a16:creationId xmlns:a16="http://schemas.microsoft.com/office/drawing/2014/main" id="{8CE0890D-CF7D-A6B5-2E18-36A93AB9FE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122" y="1645485"/>
            <a:ext cx="2755429" cy="36739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B5BDB7C-B9DA-4F48-EC57-E2B562A043FA}"/>
              </a:ext>
            </a:extLst>
          </p:cNvPr>
          <p:cNvPicPr>
            <a:picLocks noChangeAspect="1"/>
          </p:cNvPicPr>
          <p:nvPr/>
        </p:nvPicPr>
        <p:blipFill>
          <a:blip r:embed="rId5"/>
          <a:stretch>
            <a:fillRect/>
          </a:stretch>
        </p:blipFill>
        <p:spPr>
          <a:xfrm>
            <a:off x="3690802" y="1645485"/>
            <a:ext cx="5072360" cy="3673905"/>
          </a:xfrm>
          <a:prstGeom prst="rect">
            <a:avLst/>
          </a:prstGeom>
        </p:spPr>
      </p:pic>
      <p:pic>
        <p:nvPicPr>
          <p:cNvPr id="10" name="Picture 9" descr="low-angle photography of four high-rise buildings">
            <a:extLst>
              <a:ext uri="{FF2B5EF4-FFF2-40B4-BE49-F238E27FC236}">
                <a16:creationId xmlns:a16="http://schemas.microsoft.com/office/drawing/2014/main" id="{922D1B0E-D78E-8C6C-E732-DE27AD194F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04413" y="1646108"/>
            <a:ext cx="2444478" cy="366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27301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3E625-B306-CDA4-7292-299A4028CFA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987C420-78C9-7B4C-8B68-AB3C35D9B7FB}"/>
              </a:ext>
            </a:extLst>
          </p:cNvPr>
          <p:cNvSpPr/>
          <p:nvPr/>
        </p:nvSpPr>
        <p:spPr>
          <a:xfrm>
            <a:off x="0" y="0"/>
            <a:ext cx="12192000" cy="6858000"/>
          </a:xfrm>
          <a:prstGeom prst="rect">
            <a:avLst/>
          </a:prstGeom>
          <a:solidFill>
            <a:srgbClr val="332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545889A-0A43-FEC4-2564-406C127F1442}"/>
              </a:ext>
            </a:extLst>
          </p:cNvPr>
          <p:cNvSpPr txBox="1"/>
          <p:nvPr/>
        </p:nvSpPr>
        <p:spPr>
          <a:xfrm>
            <a:off x="2926741" y="2707963"/>
            <a:ext cx="6338517" cy="1323439"/>
          </a:xfrm>
          <a:prstGeom prst="rect">
            <a:avLst/>
          </a:prstGeom>
          <a:noFill/>
        </p:spPr>
        <p:txBody>
          <a:bodyPr wrap="square" rtlCol="0">
            <a:spAutoFit/>
          </a:bodyPr>
          <a:lstStyle/>
          <a:p>
            <a:pPr algn="ctr"/>
            <a:r>
              <a:rPr lang="en-US" sz="4000" dirty="0">
                <a:solidFill>
                  <a:schemeClr val="bg1"/>
                </a:solidFill>
                <a:latin typeface="Poppins" pitchFamily="2" charset="77"/>
                <a:cs typeface="Poppins" pitchFamily="2" charset="77"/>
              </a:rPr>
              <a:t>ebi PORTFOLIO AND FACTOR PERFORMANCE</a:t>
            </a:r>
          </a:p>
        </p:txBody>
      </p:sp>
      <p:pic>
        <p:nvPicPr>
          <p:cNvPr id="5" name="Picture 4">
            <a:extLst>
              <a:ext uri="{FF2B5EF4-FFF2-40B4-BE49-F238E27FC236}">
                <a16:creationId xmlns:a16="http://schemas.microsoft.com/office/drawing/2014/main" id="{C69DAF45-626A-1F4A-1EF0-FC17D9A262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9863" y="1803369"/>
            <a:ext cx="1212273" cy="461819"/>
          </a:xfrm>
          <a:prstGeom prst="rect">
            <a:avLst/>
          </a:prstGeom>
        </p:spPr>
      </p:pic>
      <p:sp>
        <p:nvSpPr>
          <p:cNvPr id="6" name="TextBox 5">
            <a:extLst>
              <a:ext uri="{FF2B5EF4-FFF2-40B4-BE49-F238E27FC236}">
                <a16:creationId xmlns:a16="http://schemas.microsoft.com/office/drawing/2014/main" id="{D52CA8FC-F43F-745D-4525-EA50EE3A9629}"/>
              </a:ext>
            </a:extLst>
          </p:cNvPr>
          <p:cNvSpPr txBox="1"/>
          <p:nvPr/>
        </p:nvSpPr>
        <p:spPr>
          <a:xfrm>
            <a:off x="328806" y="6286284"/>
            <a:ext cx="6338517" cy="307777"/>
          </a:xfrm>
          <a:prstGeom prst="rect">
            <a:avLst/>
          </a:prstGeom>
          <a:noFill/>
          <a:ln>
            <a:noFill/>
          </a:ln>
        </p:spPr>
        <p:txBody>
          <a:bodyPr wrap="square" rtlCol="0">
            <a:spAutoFit/>
          </a:bodyPr>
          <a:lstStyle/>
          <a:p>
            <a:r>
              <a:rPr lang="en-US" sz="1400" dirty="0">
                <a:ln>
                  <a:solidFill>
                    <a:schemeClr val="bg1"/>
                  </a:solidFill>
                </a:ln>
                <a:solidFill>
                  <a:schemeClr val="bg1"/>
                </a:solidFill>
                <a:latin typeface="Poppins" pitchFamily="2" charset="77"/>
                <a:cs typeface="Poppins" pitchFamily="2" charset="77"/>
              </a:rPr>
              <a:t>Q1 2026 MARKET REVIEW</a:t>
            </a:r>
          </a:p>
        </p:txBody>
      </p:sp>
      <p:sp>
        <p:nvSpPr>
          <p:cNvPr id="11" name="TextBox 10">
            <a:extLst>
              <a:ext uri="{FF2B5EF4-FFF2-40B4-BE49-F238E27FC236}">
                <a16:creationId xmlns:a16="http://schemas.microsoft.com/office/drawing/2014/main" id="{B9E0D952-7CE9-5C1E-BA91-7A6F296F7244}"/>
              </a:ext>
            </a:extLst>
          </p:cNvPr>
          <p:cNvSpPr txBox="1"/>
          <p:nvPr/>
        </p:nvSpPr>
        <p:spPr>
          <a:xfrm>
            <a:off x="5455979" y="6286284"/>
            <a:ext cx="6338517" cy="307777"/>
          </a:xfrm>
          <a:prstGeom prst="rect">
            <a:avLst/>
          </a:prstGeom>
          <a:noFill/>
          <a:ln>
            <a:noFill/>
          </a:ln>
        </p:spPr>
        <p:txBody>
          <a:bodyPr wrap="square" rtlCol="0">
            <a:spAutoFit/>
          </a:bodyPr>
          <a:lstStyle/>
          <a:p>
            <a:pPr algn="r"/>
            <a:r>
              <a:rPr lang="en-US" sz="1400" dirty="0" err="1">
                <a:solidFill>
                  <a:schemeClr val="bg1"/>
                </a:solidFill>
                <a:latin typeface="Poppins" pitchFamily="2" charset="77"/>
                <a:cs typeface="Poppins" pitchFamily="2" charset="77"/>
              </a:rPr>
              <a:t>ebi.co.uk</a:t>
            </a:r>
            <a:endParaRPr lang="en-US" sz="1400" dirty="0">
              <a:solidFill>
                <a:schemeClr val="bg1"/>
              </a:solidFill>
              <a:latin typeface="Poppins" pitchFamily="2" charset="77"/>
              <a:cs typeface="Poppins" pitchFamily="2" charset="77"/>
            </a:endParaRPr>
          </a:p>
        </p:txBody>
      </p:sp>
      <p:cxnSp>
        <p:nvCxnSpPr>
          <p:cNvPr id="12" name="Straight Connector 11">
            <a:extLst>
              <a:ext uri="{FF2B5EF4-FFF2-40B4-BE49-F238E27FC236}">
                <a16:creationId xmlns:a16="http://schemas.microsoft.com/office/drawing/2014/main" id="{79F99D87-3299-D7AD-17D7-AA89BF067253}"/>
              </a:ext>
            </a:extLst>
          </p:cNvPr>
          <p:cNvCxnSpPr/>
          <p:nvPr/>
        </p:nvCxnSpPr>
        <p:spPr>
          <a:xfrm>
            <a:off x="418090" y="6123812"/>
            <a:ext cx="11360077"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540752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27CA1-3080-D4A3-9666-9328DCD0FE3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F392498-E466-07B2-D2EF-D0AC7C68DED5}"/>
              </a:ext>
            </a:extLst>
          </p:cNvPr>
          <p:cNvSpPr/>
          <p:nvPr/>
        </p:nvSpPr>
        <p:spPr>
          <a:xfrm>
            <a:off x="0" y="0"/>
            <a:ext cx="12192000" cy="6858000"/>
          </a:xfrm>
          <a:prstGeom prst="rect">
            <a:avLst/>
          </a:prstGeom>
          <a:solidFill>
            <a:srgbClr val="332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3FDC0CA-A62D-1C71-9C6C-C6BF3BEF1148}"/>
              </a:ext>
            </a:extLst>
          </p:cNvPr>
          <p:cNvSpPr txBox="1"/>
          <p:nvPr/>
        </p:nvSpPr>
        <p:spPr>
          <a:xfrm>
            <a:off x="2926741" y="2707963"/>
            <a:ext cx="6338517" cy="1323439"/>
          </a:xfrm>
          <a:prstGeom prst="rect">
            <a:avLst/>
          </a:prstGeom>
          <a:noFill/>
        </p:spPr>
        <p:txBody>
          <a:bodyPr wrap="square" rtlCol="0">
            <a:spAutoFit/>
          </a:bodyPr>
          <a:lstStyle/>
          <a:p>
            <a:pPr algn="ctr"/>
            <a:r>
              <a:rPr lang="en-US" sz="4000" dirty="0">
                <a:solidFill>
                  <a:schemeClr val="bg1"/>
                </a:solidFill>
                <a:latin typeface="Poppins" pitchFamily="2" charset="77"/>
                <a:cs typeface="Poppins" pitchFamily="2" charset="77"/>
              </a:rPr>
              <a:t>ebi PORTFOLIO AND FACTOR PERFORMANCE</a:t>
            </a:r>
          </a:p>
        </p:txBody>
      </p:sp>
      <p:pic>
        <p:nvPicPr>
          <p:cNvPr id="5" name="Picture 4">
            <a:extLst>
              <a:ext uri="{FF2B5EF4-FFF2-40B4-BE49-F238E27FC236}">
                <a16:creationId xmlns:a16="http://schemas.microsoft.com/office/drawing/2014/main" id="{881128EA-5373-EB4E-705C-7DC68D1323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9863" y="1803369"/>
            <a:ext cx="1212273" cy="461819"/>
          </a:xfrm>
          <a:prstGeom prst="rect">
            <a:avLst/>
          </a:prstGeom>
        </p:spPr>
      </p:pic>
      <p:sp>
        <p:nvSpPr>
          <p:cNvPr id="6" name="TextBox 5">
            <a:extLst>
              <a:ext uri="{FF2B5EF4-FFF2-40B4-BE49-F238E27FC236}">
                <a16:creationId xmlns:a16="http://schemas.microsoft.com/office/drawing/2014/main" id="{9DA4F782-6F0C-890A-4941-D9C47EB15F17}"/>
              </a:ext>
            </a:extLst>
          </p:cNvPr>
          <p:cNvSpPr txBox="1"/>
          <p:nvPr/>
        </p:nvSpPr>
        <p:spPr>
          <a:xfrm>
            <a:off x="328806" y="6286284"/>
            <a:ext cx="6338517" cy="307777"/>
          </a:xfrm>
          <a:prstGeom prst="rect">
            <a:avLst/>
          </a:prstGeom>
          <a:noFill/>
          <a:ln>
            <a:noFill/>
          </a:ln>
        </p:spPr>
        <p:txBody>
          <a:bodyPr wrap="square" rtlCol="0">
            <a:spAutoFit/>
          </a:bodyPr>
          <a:lstStyle/>
          <a:p>
            <a:r>
              <a:rPr lang="en-US" sz="1400" dirty="0">
                <a:ln>
                  <a:solidFill>
                    <a:schemeClr val="bg1"/>
                  </a:solidFill>
                </a:ln>
                <a:solidFill>
                  <a:schemeClr val="bg1"/>
                </a:solidFill>
                <a:latin typeface="Poppins" pitchFamily="2" charset="77"/>
                <a:cs typeface="Poppins" pitchFamily="2" charset="77"/>
              </a:rPr>
              <a:t>Q1 2026 MARKET REVIEW</a:t>
            </a:r>
          </a:p>
        </p:txBody>
      </p:sp>
      <p:sp>
        <p:nvSpPr>
          <p:cNvPr id="11" name="TextBox 10">
            <a:extLst>
              <a:ext uri="{FF2B5EF4-FFF2-40B4-BE49-F238E27FC236}">
                <a16:creationId xmlns:a16="http://schemas.microsoft.com/office/drawing/2014/main" id="{294634C7-0CA0-8A77-9084-9E916EC1B5CE}"/>
              </a:ext>
            </a:extLst>
          </p:cNvPr>
          <p:cNvSpPr txBox="1"/>
          <p:nvPr/>
        </p:nvSpPr>
        <p:spPr>
          <a:xfrm>
            <a:off x="5455979" y="6286284"/>
            <a:ext cx="6338517" cy="307777"/>
          </a:xfrm>
          <a:prstGeom prst="rect">
            <a:avLst/>
          </a:prstGeom>
          <a:noFill/>
          <a:ln>
            <a:noFill/>
          </a:ln>
        </p:spPr>
        <p:txBody>
          <a:bodyPr wrap="square" rtlCol="0">
            <a:spAutoFit/>
          </a:bodyPr>
          <a:lstStyle/>
          <a:p>
            <a:pPr algn="r"/>
            <a:r>
              <a:rPr lang="en-US" sz="1400" dirty="0" err="1">
                <a:solidFill>
                  <a:schemeClr val="bg1"/>
                </a:solidFill>
                <a:latin typeface="Poppins" pitchFamily="2" charset="77"/>
                <a:cs typeface="Poppins" pitchFamily="2" charset="77"/>
              </a:rPr>
              <a:t>ebi.co.uk</a:t>
            </a:r>
            <a:endParaRPr lang="en-US" sz="1400" dirty="0">
              <a:solidFill>
                <a:schemeClr val="bg1"/>
              </a:solidFill>
              <a:latin typeface="Poppins" pitchFamily="2" charset="77"/>
              <a:cs typeface="Poppins" pitchFamily="2" charset="77"/>
            </a:endParaRPr>
          </a:p>
        </p:txBody>
      </p:sp>
      <p:cxnSp>
        <p:nvCxnSpPr>
          <p:cNvPr id="12" name="Straight Connector 11">
            <a:extLst>
              <a:ext uri="{FF2B5EF4-FFF2-40B4-BE49-F238E27FC236}">
                <a16:creationId xmlns:a16="http://schemas.microsoft.com/office/drawing/2014/main" id="{AEF9383D-B003-B811-C66E-BD962FBEA463}"/>
              </a:ext>
            </a:extLst>
          </p:cNvPr>
          <p:cNvCxnSpPr/>
          <p:nvPr/>
        </p:nvCxnSpPr>
        <p:spPr>
          <a:xfrm>
            <a:off x="418090" y="6123812"/>
            <a:ext cx="11360077"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46220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8">
            <a:extLst>
              <a:ext uri="{FF2B5EF4-FFF2-40B4-BE49-F238E27FC236}">
                <a16:creationId xmlns:a16="http://schemas.microsoft.com/office/drawing/2014/main" id="{BAA3C8FF-A1E1-8A60-EFF8-1296C31A0724}"/>
              </a:ext>
            </a:extLst>
          </p:cNvPr>
          <p:cNvSpPr txBox="1"/>
          <p:nvPr/>
        </p:nvSpPr>
        <p:spPr>
          <a:xfrm>
            <a:off x="365027" y="1480340"/>
            <a:ext cx="11453933" cy="4951473"/>
          </a:xfrm>
          <a:prstGeom prst="rect">
            <a:avLst/>
          </a:prstGeom>
        </p:spPr>
        <p:txBody>
          <a:bodyPr vert="horz" wrap="square" lIns="0" tIns="11546" rIns="0" bIns="0" rtlCol="0">
            <a:spAutoFit/>
          </a:bodyPr>
          <a:lstStyle/>
          <a:p>
            <a:pPr algn="just">
              <a:spcBef>
                <a:spcPts val="91"/>
              </a:spcBef>
            </a:pPr>
            <a:r>
              <a:rPr lang="en-GB" sz="1200" dirty="0" err="1">
                <a:solidFill>
                  <a:schemeClr val="tx1">
                    <a:lumMod val="85000"/>
                    <a:lumOff val="15000"/>
                  </a:schemeClr>
                </a:solidFill>
                <a:latin typeface="Poppins Medium" pitchFamily="2" charset="77"/>
                <a:cs typeface="Poppins Medium" pitchFamily="2" charset="77"/>
              </a:rPr>
              <a:t>ebi</a:t>
            </a:r>
            <a:r>
              <a:rPr lang="en-GB" sz="1200" dirty="0">
                <a:solidFill>
                  <a:schemeClr val="tx1">
                    <a:lumMod val="85000"/>
                    <a:lumOff val="15000"/>
                  </a:schemeClr>
                </a:solidFill>
                <a:latin typeface="Poppins Medium" pitchFamily="2" charset="77"/>
                <a:cs typeface="Poppins Medium" pitchFamily="2" charset="77"/>
              </a:rPr>
              <a:t> Portfolios Ltd – Webinar Disclaimer</a:t>
            </a:r>
          </a:p>
          <a:p>
            <a:pPr algn="just">
              <a:spcBef>
                <a:spcPts val="91"/>
              </a:spcBef>
            </a:pPr>
            <a:endParaRPr lang="en-GB" sz="900" dirty="0">
              <a:solidFill>
                <a:schemeClr val="tx1">
                  <a:lumMod val="85000"/>
                  <a:lumOff val="15000"/>
                </a:schemeClr>
              </a:solidFill>
              <a:latin typeface="Poppins" panose="00000500000000000000" pitchFamily="2" charset="0"/>
              <a:cs typeface="Poppins" panose="00000500000000000000" pitchFamily="2" charset="0"/>
            </a:endParaRPr>
          </a:p>
          <a:p>
            <a:pPr algn="just">
              <a:spcBef>
                <a:spcPts val="91"/>
              </a:spcBef>
            </a:pPr>
            <a:r>
              <a:rPr lang="en-GB" sz="1000" dirty="0">
                <a:solidFill>
                  <a:schemeClr val="tx1">
                    <a:lumMod val="85000"/>
                    <a:lumOff val="15000"/>
                  </a:schemeClr>
                </a:solidFill>
                <a:latin typeface="Poppins" panose="00000500000000000000" pitchFamily="2" charset="0"/>
                <a:cs typeface="Poppins" panose="00000500000000000000" pitchFamily="2" charset="0"/>
              </a:rPr>
              <a:t>This disclaimer applies to ebi webinars, and any documents, information or opinions obtained from or ancillary to the webinars. You are advised to read this disclaimer carefully before accessing, participating in, reading or making any other use of an ebi webinar. ebi makes no representations or warranties about the accuracy or suitability of information provided in the webinars and related materials (such as hand-outs, presentation documents and recordings). The information contained in the webinars and related materials are not intended to constitute advice of any kind or the rendering of consulting, or other professional services. Registering for a Webinar only constitutes an agreement to attend, not a contract for consultancy or advice. Registration does not establish any contractual relationship with </a:t>
            </a:r>
            <a:r>
              <a:rPr lang="en-GB" sz="1000" dirty="0" err="1">
                <a:solidFill>
                  <a:schemeClr val="tx1">
                    <a:lumMod val="85000"/>
                    <a:lumOff val="15000"/>
                  </a:schemeClr>
                </a:solidFill>
                <a:latin typeface="Poppins" panose="00000500000000000000" pitchFamily="2" charset="0"/>
                <a:cs typeface="Poppins" panose="00000500000000000000" pitchFamily="2" charset="0"/>
              </a:rPr>
              <a:t>ebi</a:t>
            </a:r>
            <a:r>
              <a:rPr lang="en-GB" sz="1000" dirty="0">
                <a:solidFill>
                  <a:schemeClr val="tx1">
                    <a:lumMod val="85000"/>
                    <a:lumOff val="15000"/>
                  </a:schemeClr>
                </a:solidFill>
                <a:latin typeface="Poppins" panose="00000500000000000000" pitchFamily="2" charset="0"/>
                <a:cs typeface="Poppins" panose="00000500000000000000" pitchFamily="2" charset="0"/>
              </a:rPr>
              <a:t>. You should consult with a solicitor, authorised financial adviser or other professional to determine what may be best for your individual needs. The opinions expressed in a webinar are those of the author(s) only and may not necessarily represent the views of ebi. This webinar and any documents, information or options contained there is are directed at professional investors and should not be distributed to or relied upon by retail investors. This document is designed for use by and is directed only at persons resident in the UK. All information is provided based understanding of legislation and regulation in force at the time of presentation which are subject to change in the future.</a:t>
            </a:r>
          </a:p>
          <a:p>
            <a:pPr algn="just">
              <a:spcBef>
                <a:spcPts val="91"/>
              </a:spcBef>
            </a:pPr>
            <a:endParaRPr lang="en-GB" sz="1000" dirty="0">
              <a:solidFill>
                <a:schemeClr val="tx1">
                  <a:lumMod val="85000"/>
                  <a:lumOff val="15000"/>
                </a:schemeClr>
              </a:solidFill>
              <a:latin typeface="Poppins" panose="00000500000000000000" pitchFamily="2" charset="0"/>
              <a:cs typeface="Poppins" panose="00000500000000000000" pitchFamily="2" charset="0"/>
            </a:endParaRPr>
          </a:p>
          <a:p>
            <a:pPr algn="just">
              <a:spcBef>
                <a:spcPts val="91"/>
              </a:spcBef>
            </a:pPr>
            <a:r>
              <a:rPr lang="en-GB" sz="1000" dirty="0">
                <a:solidFill>
                  <a:schemeClr val="tx1">
                    <a:lumMod val="85000"/>
                    <a:lumOff val="15000"/>
                  </a:schemeClr>
                </a:solidFill>
                <a:latin typeface="Poppins" panose="00000500000000000000" pitchFamily="2" charset="0"/>
                <a:cs typeface="Poppins" panose="00000500000000000000" pitchFamily="2" charset="0"/>
              </a:rPr>
              <a:t>To the extent permitted by law, ebi and its agents and experts exclude any and all liability for any loss, claim or damage, cost or expense, including any indirect or consequential damages or lost profit, whether arising in negligence or otherwise, suffered in connection with the access to, participation in, or use of the webinar by you or any other person. By acceding to this service, you acknowledge that the information and materials contained in the Webinar may contain inaccuracies or errors. The content of the information provided in the Webinar is for your general information and use only. It is subject to change at any time and without notice. The copyright in the material contained in the webinar solely belongs to ebi and any access to it by the general public does not imply free license to use it unless permitted by law.</a:t>
            </a:r>
          </a:p>
          <a:p>
            <a:pPr algn="just">
              <a:spcBef>
                <a:spcPts val="91"/>
              </a:spcBef>
            </a:pPr>
            <a:endParaRPr lang="en-GB" sz="1000" dirty="0">
              <a:solidFill>
                <a:schemeClr val="tx1">
                  <a:lumMod val="85000"/>
                  <a:lumOff val="15000"/>
                </a:schemeClr>
              </a:solidFill>
              <a:latin typeface="Poppins" panose="00000500000000000000" pitchFamily="2" charset="0"/>
              <a:cs typeface="Poppins" panose="00000500000000000000" pitchFamily="2" charset="0"/>
            </a:endParaRPr>
          </a:p>
          <a:p>
            <a:pPr algn="just">
              <a:spcBef>
                <a:spcPts val="91"/>
              </a:spcBef>
            </a:pPr>
            <a:r>
              <a:rPr lang="en-GB" sz="1000" dirty="0">
                <a:solidFill>
                  <a:schemeClr val="tx1">
                    <a:lumMod val="85000"/>
                    <a:lumOff val="15000"/>
                  </a:schemeClr>
                </a:solidFill>
                <a:latin typeface="Poppins" panose="00000500000000000000" pitchFamily="2" charset="0"/>
                <a:cs typeface="Poppins" panose="00000500000000000000" pitchFamily="2" charset="0"/>
              </a:rPr>
              <a:t>The webinar may include links to other resources or websites. These links are provided for your convenience only and do not signify that </a:t>
            </a:r>
            <a:r>
              <a:rPr lang="en-GB" sz="1000" dirty="0" err="1">
                <a:solidFill>
                  <a:schemeClr val="tx1">
                    <a:lumMod val="85000"/>
                    <a:lumOff val="15000"/>
                  </a:schemeClr>
                </a:solidFill>
                <a:latin typeface="Poppins" panose="00000500000000000000" pitchFamily="2" charset="0"/>
                <a:cs typeface="Poppins" panose="00000500000000000000" pitchFamily="2" charset="0"/>
              </a:rPr>
              <a:t>ebi</a:t>
            </a:r>
            <a:r>
              <a:rPr lang="en-GB" sz="1000" dirty="0">
                <a:solidFill>
                  <a:schemeClr val="tx1">
                    <a:lumMod val="85000"/>
                    <a:lumOff val="15000"/>
                  </a:schemeClr>
                </a:solidFill>
                <a:latin typeface="Poppins" panose="00000500000000000000" pitchFamily="2" charset="0"/>
                <a:cs typeface="Poppins" panose="00000500000000000000" pitchFamily="2" charset="0"/>
              </a:rPr>
              <a:t> endorses, approves, or makes any representation or claim regarding the accuracy, copyright compliance, legality, or any other aspects of, the resource(s) or website(s). You are advised not to send any confidential or sensitive information to ebi in the context of a webinar. </a:t>
            </a:r>
          </a:p>
          <a:p>
            <a:pPr algn="just">
              <a:spcBef>
                <a:spcPts val="91"/>
              </a:spcBef>
            </a:pPr>
            <a:endParaRPr lang="en-GB" sz="1000" b="1" dirty="0">
              <a:solidFill>
                <a:schemeClr val="tx1">
                  <a:lumMod val="85000"/>
                  <a:lumOff val="15000"/>
                </a:schemeClr>
              </a:solidFill>
              <a:latin typeface="Poppins" panose="00000500000000000000" pitchFamily="2" charset="0"/>
              <a:cs typeface="Poppins" panose="00000500000000000000" pitchFamily="2" charset="0"/>
            </a:endParaRPr>
          </a:p>
          <a:p>
            <a:pPr algn="just">
              <a:spcBef>
                <a:spcPts val="91"/>
              </a:spcBef>
            </a:pPr>
            <a:r>
              <a:rPr lang="en-US" sz="1000" b="1" dirty="0">
                <a:solidFill>
                  <a:schemeClr val="tx1">
                    <a:lumMod val="85000"/>
                    <a:lumOff val="15000"/>
                  </a:schemeClr>
                </a:solidFill>
                <a:latin typeface="Poppins SemiBold" pitchFamily="2" charset="77"/>
                <a:cs typeface="Poppins SemiBold" pitchFamily="2" charset="77"/>
              </a:rPr>
              <a:t>The price of shares and investments and the income derived from them can go down as well as up, and investors may not get back the amount they invested. Past performance is not necessarily a guide to future performance.</a:t>
            </a:r>
            <a:endParaRPr lang="en-GB" sz="1000" b="1" dirty="0">
              <a:solidFill>
                <a:schemeClr val="tx1">
                  <a:lumMod val="85000"/>
                  <a:lumOff val="15000"/>
                </a:schemeClr>
              </a:solidFill>
              <a:latin typeface="Poppins SemiBold" pitchFamily="2" charset="77"/>
              <a:cs typeface="Poppins SemiBold" pitchFamily="2" charset="77"/>
            </a:endParaRPr>
          </a:p>
          <a:p>
            <a:pPr algn="just">
              <a:spcBef>
                <a:spcPts val="91"/>
              </a:spcBef>
            </a:pPr>
            <a:endParaRPr lang="en-GB" sz="1000" b="1" dirty="0">
              <a:solidFill>
                <a:schemeClr val="tx1">
                  <a:lumMod val="85000"/>
                  <a:lumOff val="15000"/>
                </a:schemeClr>
              </a:solidFill>
              <a:latin typeface="Poppins SemiBold" pitchFamily="2" charset="77"/>
              <a:cs typeface="Poppins SemiBold" pitchFamily="2" charset="77"/>
            </a:endParaRPr>
          </a:p>
          <a:p>
            <a:pPr algn="just">
              <a:spcBef>
                <a:spcPts val="91"/>
              </a:spcBef>
            </a:pPr>
            <a:r>
              <a:rPr lang="en-GB" sz="1000" b="1" dirty="0">
                <a:solidFill>
                  <a:schemeClr val="tx1">
                    <a:lumMod val="85000"/>
                    <a:lumOff val="15000"/>
                  </a:schemeClr>
                </a:solidFill>
                <a:latin typeface="Poppins SemiBold" pitchFamily="2" charset="77"/>
                <a:cs typeface="Poppins SemiBold" pitchFamily="2" charset="77"/>
              </a:rPr>
              <a:t>For financial advisors only. This document is intended solely for individuals or entities that meet the professional client criteria as outlined in COBS 3 of the FCA handbook. It is not intended for use by, nor should it be distributed to retail clients under any circumstances.</a:t>
            </a:r>
          </a:p>
          <a:p>
            <a:pPr algn="just">
              <a:spcBef>
                <a:spcPts val="91"/>
              </a:spcBef>
            </a:pPr>
            <a:endParaRPr lang="en-GB" sz="1000" dirty="0">
              <a:solidFill>
                <a:schemeClr val="tx1">
                  <a:lumMod val="85000"/>
                  <a:lumOff val="15000"/>
                </a:schemeClr>
              </a:solidFill>
              <a:latin typeface="Poppins" panose="00000500000000000000" pitchFamily="2" charset="0"/>
              <a:cs typeface="Poppins" panose="00000500000000000000" pitchFamily="2" charset="0"/>
            </a:endParaRPr>
          </a:p>
          <a:p>
            <a:pPr algn="just">
              <a:spcBef>
                <a:spcPts val="91"/>
              </a:spcBef>
            </a:pPr>
            <a:r>
              <a:rPr lang="en-GB" sz="1000" b="0" i="0" dirty="0">
                <a:solidFill>
                  <a:schemeClr val="tx1">
                    <a:lumMod val="85000"/>
                    <a:lumOff val="15000"/>
                  </a:schemeClr>
                </a:solidFill>
                <a:effectLst/>
                <a:latin typeface="Poppins" panose="00000500000000000000" pitchFamily="2" charset="0"/>
                <a:cs typeface="Poppins" panose="00000500000000000000" pitchFamily="2" charset="0"/>
              </a:rPr>
              <a:t>© 2026 </a:t>
            </a:r>
            <a:r>
              <a:rPr lang="en-GB" sz="1000" b="0" i="0" dirty="0" err="1">
                <a:solidFill>
                  <a:schemeClr val="tx1">
                    <a:lumMod val="85000"/>
                    <a:lumOff val="15000"/>
                  </a:schemeClr>
                </a:solidFill>
                <a:effectLst/>
                <a:latin typeface="Poppins" panose="00000500000000000000" pitchFamily="2" charset="0"/>
                <a:cs typeface="Poppins" panose="00000500000000000000" pitchFamily="2" charset="0"/>
              </a:rPr>
              <a:t>ebi</a:t>
            </a:r>
            <a:r>
              <a:rPr lang="en-GB" sz="1000" b="0" i="0" dirty="0">
                <a:solidFill>
                  <a:schemeClr val="tx1">
                    <a:lumMod val="85000"/>
                    <a:lumOff val="15000"/>
                  </a:schemeClr>
                </a:solidFill>
                <a:effectLst/>
                <a:latin typeface="Poppins" panose="00000500000000000000" pitchFamily="2" charset="0"/>
                <a:cs typeface="Poppins" panose="00000500000000000000" pitchFamily="2" charset="0"/>
              </a:rPr>
              <a:t> Portfolios Ltd. All rights reserved. Issued by </a:t>
            </a:r>
            <a:r>
              <a:rPr lang="en-GB" sz="1000" b="0" i="0" dirty="0" err="1">
                <a:solidFill>
                  <a:schemeClr val="tx1">
                    <a:lumMod val="85000"/>
                    <a:lumOff val="15000"/>
                  </a:schemeClr>
                </a:solidFill>
                <a:effectLst/>
                <a:latin typeface="Poppins" panose="00000500000000000000" pitchFamily="2" charset="0"/>
                <a:cs typeface="Poppins" panose="00000500000000000000" pitchFamily="2" charset="0"/>
              </a:rPr>
              <a:t>ebi</a:t>
            </a:r>
            <a:r>
              <a:rPr lang="en-GB" sz="1000" b="0" i="0" dirty="0">
                <a:solidFill>
                  <a:schemeClr val="tx1">
                    <a:lumMod val="85000"/>
                    <a:lumOff val="15000"/>
                  </a:schemeClr>
                </a:solidFill>
                <a:effectLst/>
                <a:latin typeface="Poppins" panose="00000500000000000000" pitchFamily="2" charset="0"/>
                <a:cs typeface="Poppins" panose="00000500000000000000" pitchFamily="2" charset="0"/>
              </a:rPr>
              <a:t> Portfolios Ltd. </a:t>
            </a:r>
            <a:r>
              <a:rPr lang="en-GB" sz="1000" b="0" i="0" dirty="0" err="1">
                <a:solidFill>
                  <a:schemeClr val="tx1">
                    <a:lumMod val="85000"/>
                    <a:lumOff val="15000"/>
                  </a:schemeClr>
                </a:solidFill>
                <a:effectLst/>
                <a:latin typeface="Poppins" panose="00000500000000000000" pitchFamily="2" charset="0"/>
                <a:cs typeface="Poppins" panose="00000500000000000000" pitchFamily="2" charset="0"/>
              </a:rPr>
              <a:t>ebi</a:t>
            </a:r>
            <a:r>
              <a:rPr lang="en-GB" sz="1000" b="0" i="0" dirty="0">
                <a:solidFill>
                  <a:schemeClr val="tx1">
                    <a:lumMod val="85000"/>
                    <a:lumOff val="15000"/>
                  </a:schemeClr>
                </a:solidFill>
                <a:effectLst/>
                <a:latin typeface="Poppins" panose="00000500000000000000" pitchFamily="2" charset="0"/>
                <a:cs typeface="Poppins" panose="00000500000000000000" pitchFamily="2" charset="0"/>
              </a:rPr>
              <a:t> Portfolios Ltd is authorised and regulated by the Financial Conduct Authority (FRN: 581079). Registered in England, Company Number 07473221. Registered Address: Aurora, </a:t>
            </a:r>
            <a:r>
              <a:rPr lang="en-GB" sz="1000" b="0" i="0" dirty="0" err="1">
                <a:solidFill>
                  <a:schemeClr val="tx1">
                    <a:lumMod val="85000"/>
                    <a:lumOff val="15000"/>
                  </a:schemeClr>
                </a:solidFill>
                <a:effectLst/>
                <a:latin typeface="Poppins" panose="00000500000000000000" pitchFamily="2" charset="0"/>
                <a:cs typeface="Poppins" panose="00000500000000000000" pitchFamily="2" charset="0"/>
              </a:rPr>
              <a:t>Counterslip</a:t>
            </a:r>
            <a:r>
              <a:rPr lang="en-GB" sz="1000" b="0" i="0" dirty="0">
                <a:solidFill>
                  <a:schemeClr val="tx1">
                    <a:lumMod val="85000"/>
                    <a:lumOff val="15000"/>
                  </a:schemeClr>
                </a:solidFill>
                <a:effectLst/>
                <a:latin typeface="Poppins" panose="00000500000000000000" pitchFamily="2" charset="0"/>
                <a:cs typeface="Poppins" panose="00000500000000000000" pitchFamily="2" charset="0"/>
              </a:rPr>
              <a:t>, Bristol, BS1 6BX</a:t>
            </a:r>
            <a:endParaRPr sz="1000" dirty="0">
              <a:solidFill>
                <a:schemeClr val="tx1">
                  <a:lumMod val="85000"/>
                  <a:lumOff val="15000"/>
                </a:schemeClr>
              </a:solidFill>
              <a:latin typeface="Poppins" panose="00000500000000000000" pitchFamily="2" charset="0"/>
              <a:cs typeface="Poppins" panose="00000500000000000000" pitchFamily="2" charset="0"/>
            </a:endParaRPr>
          </a:p>
        </p:txBody>
      </p:sp>
      <p:pic>
        <p:nvPicPr>
          <p:cNvPr id="3" name="Picture 2">
            <a:extLst>
              <a:ext uri="{FF2B5EF4-FFF2-40B4-BE49-F238E27FC236}">
                <a16:creationId xmlns:a16="http://schemas.microsoft.com/office/drawing/2014/main" id="{5D2FD7CC-EB01-1FF7-B8FB-253B483951C8}"/>
              </a:ext>
            </a:extLst>
          </p:cNvPr>
          <p:cNvPicPr>
            <a:picLocks noChangeAspect="1"/>
          </p:cNvPicPr>
          <p:nvPr/>
        </p:nvPicPr>
        <p:blipFill>
          <a:blip r:embed="rId3"/>
          <a:stretch>
            <a:fillRect/>
          </a:stretch>
        </p:blipFill>
        <p:spPr>
          <a:xfrm>
            <a:off x="318221" y="589961"/>
            <a:ext cx="1217719" cy="463894"/>
          </a:xfrm>
          <a:prstGeom prst="rect">
            <a:avLst/>
          </a:prstGeom>
        </p:spPr>
      </p:pic>
    </p:spTree>
    <p:extLst>
      <p:ext uri="{BB962C8B-B14F-4D97-AF65-F5344CB8AC3E}">
        <p14:creationId xmlns:p14="http://schemas.microsoft.com/office/powerpoint/2010/main" val="1875275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B01EE-5ACD-2891-2487-71E9E714AAF1}"/>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BFF956F-D156-436A-049D-A9697D9F7252}"/>
              </a:ext>
            </a:extLst>
          </p:cNvPr>
          <p:cNvSpPr/>
          <p:nvPr/>
        </p:nvSpPr>
        <p:spPr>
          <a:xfrm>
            <a:off x="0" y="0"/>
            <a:ext cx="12192000" cy="910094"/>
          </a:xfrm>
          <a:prstGeom prst="rect">
            <a:avLst/>
          </a:prstGeom>
          <a:solidFill>
            <a:srgbClr val="332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54C1E30A-8AD1-ABCA-65EB-B8E2ACB38D05}"/>
              </a:ext>
            </a:extLst>
          </p:cNvPr>
          <p:cNvSpPr txBox="1"/>
          <p:nvPr/>
        </p:nvSpPr>
        <p:spPr>
          <a:xfrm>
            <a:off x="394122" y="293694"/>
            <a:ext cx="9710773" cy="415498"/>
          </a:xfrm>
          <a:prstGeom prst="rect">
            <a:avLst/>
          </a:prstGeom>
          <a:noFill/>
        </p:spPr>
        <p:txBody>
          <a:bodyPr wrap="square" rtlCol="0">
            <a:spAutoFit/>
          </a:bodyPr>
          <a:lstStyle/>
          <a:p>
            <a:r>
              <a:rPr lang="en-US" sz="2100" dirty="0">
                <a:solidFill>
                  <a:schemeClr val="bg1"/>
                </a:solidFill>
                <a:latin typeface="Poppins" pitchFamily="2" charset="77"/>
                <a:cs typeface="Poppins" pitchFamily="2" charset="77"/>
              </a:rPr>
              <a:t>ebi PORTFOLIO AND FACTOR PERFORMANCE: </a:t>
            </a:r>
            <a:r>
              <a:rPr lang="en-US" sz="2100" b="1" dirty="0">
                <a:solidFill>
                  <a:schemeClr val="bg1"/>
                </a:solidFill>
                <a:latin typeface="Poppins SemiBold" pitchFamily="2" charset="77"/>
                <a:cs typeface="Poppins SemiBold" pitchFamily="2" charset="77"/>
              </a:rPr>
              <a:t>EQUITY PORTFOLIOS</a:t>
            </a:r>
          </a:p>
        </p:txBody>
      </p:sp>
      <p:pic>
        <p:nvPicPr>
          <p:cNvPr id="3" name="Picture 2">
            <a:extLst>
              <a:ext uri="{FF2B5EF4-FFF2-40B4-BE49-F238E27FC236}">
                <a16:creationId xmlns:a16="http://schemas.microsoft.com/office/drawing/2014/main" id="{E99F2F37-E592-5DDF-9C72-C57A53E53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0893" y="313662"/>
            <a:ext cx="827998" cy="315428"/>
          </a:xfrm>
          <a:prstGeom prst="rect">
            <a:avLst/>
          </a:prstGeom>
        </p:spPr>
      </p:pic>
      <p:sp>
        <p:nvSpPr>
          <p:cNvPr id="19" name="TextBox 18">
            <a:extLst>
              <a:ext uri="{FF2B5EF4-FFF2-40B4-BE49-F238E27FC236}">
                <a16:creationId xmlns:a16="http://schemas.microsoft.com/office/drawing/2014/main" id="{E6669524-BE63-D02C-F19F-A722C4453CED}"/>
              </a:ext>
            </a:extLst>
          </p:cNvPr>
          <p:cNvSpPr txBox="1"/>
          <p:nvPr/>
        </p:nvSpPr>
        <p:spPr>
          <a:xfrm>
            <a:off x="328806" y="6286284"/>
            <a:ext cx="6338517" cy="307777"/>
          </a:xfrm>
          <a:prstGeom prst="rect">
            <a:avLst/>
          </a:prstGeom>
          <a:noFill/>
        </p:spPr>
        <p:txBody>
          <a:bodyPr wrap="square" rtlCol="0">
            <a:spAutoFit/>
          </a:bodyPr>
          <a:lstStyle/>
          <a:p>
            <a:r>
              <a:rPr lang="en-US" sz="1400" dirty="0">
                <a:latin typeface="Poppins" pitchFamily="2" charset="77"/>
                <a:cs typeface="Poppins" pitchFamily="2" charset="77"/>
              </a:rPr>
              <a:t>Q1 2026 MARKET REVIEW</a:t>
            </a:r>
          </a:p>
        </p:txBody>
      </p:sp>
      <p:sp>
        <p:nvSpPr>
          <p:cNvPr id="21" name="TextBox 20">
            <a:extLst>
              <a:ext uri="{FF2B5EF4-FFF2-40B4-BE49-F238E27FC236}">
                <a16:creationId xmlns:a16="http://schemas.microsoft.com/office/drawing/2014/main" id="{5861F79C-929A-A7D2-0A05-8CA4FA59AEB0}"/>
              </a:ext>
            </a:extLst>
          </p:cNvPr>
          <p:cNvSpPr txBox="1"/>
          <p:nvPr/>
        </p:nvSpPr>
        <p:spPr>
          <a:xfrm>
            <a:off x="5455979" y="6286284"/>
            <a:ext cx="6338517" cy="307777"/>
          </a:xfrm>
          <a:prstGeom prst="rect">
            <a:avLst/>
          </a:prstGeom>
          <a:noFill/>
        </p:spPr>
        <p:txBody>
          <a:bodyPr wrap="square" rtlCol="0">
            <a:spAutoFit/>
          </a:bodyPr>
          <a:lstStyle/>
          <a:p>
            <a:pPr algn="r"/>
            <a:r>
              <a:rPr lang="en-US" sz="1400" dirty="0" err="1">
                <a:latin typeface="Poppins" pitchFamily="2" charset="77"/>
                <a:cs typeface="Poppins" pitchFamily="2" charset="77"/>
              </a:rPr>
              <a:t>ebi.co.uk</a:t>
            </a:r>
            <a:endParaRPr lang="en-US" sz="1400" dirty="0">
              <a:latin typeface="Poppins" pitchFamily="2" charset="77"/>
              <a:cs typeface="Poppins" pitchFamily="2" charset="77"/>
            </a:endParaRPr>
          </a:p>
        </p:txBody>
      </p:sp>
      <p:cxnSp>
        <p:nvCxnSpPr>
          <p:cNvPr id="23" name="Straight Connector 22">
            <a:extLst>
              <a:ext uri="{FF2B5EF4-FFF2-40B4-BE49-F238E27FC236}">
                <a16:creationId xmlns:a16="http://schemas.microsoft.com/office/drawing/2014/main" id="{E88B896D-9E26-2783-68FE-81B0F667D9EE}"/>
              </a:ext>
            </a:extLst>
          </p:cNvPr>
          <p:cNvCxnSpPr/>
          <p:nvPr/>
        </p:nvCxnSpPr>
        <p:spPr>
          <a:xfrm>
            <a:off x="418090" y="6123812"/>
            <a:ext cx="11360077" cy="0"/>
          </a:xfrm>
          <a:prstGeom prst="line">
            <a:avLst/>
          </a:prstGeom>
          <a:ln w="6350"/>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1651255F-D27A-15BF-D533-291898C3F30D}"/>
              </a:ext>
            </a:extLst>
          </p:cNvPr>
          <p:cNvPicPr>
            <a:picLocks noChangeAspect="1"/>
          </p:cNvPicPr>
          <p:nvPr/>
        </p:nvPicPr>
        <p:blipFill>
          <a:blip r:embed="rId4"/>
          <a:stretch>
            <a:fillRect/>
          </a:stretch>
        </p:blipFill>
        <p:spPr>
          <a:xfrm>
            <a:off x="1002912" y="1531185"/>
            <a:ext cx="9797331" cy="3948042"/>
          </a:xfrm>
          <a:prstGeom prst="rect">
            <a:avLst/>
          </a:prstGeom>
        </p:spPr>
      </p:pic>
      <p:pic>
        <p:nvPicPr>
          <p:cNvPr id="17" name="Picture 16">
            <a:extLst>
              <a:ext uri="{FF2B5EF4-FFF2-40B4-BE49-F238E27FC236}">
                <a16:creationId xmlns:a16="http://schemas.microsoft.com/office/drawing/2014/main" id="{5D42638D-A4A9-15E5-9252-43093CAD6724}"/>
              </a:ext>
            </a:extLst>
          </p:cNvPr>
          <p:cNvPicPr>
            <a:picLocks noChangeAspect="1"/>
          </p:cNvPicPr>
          <p:nvPr/>
        </p:nvPicPr>
        <p:blipFill>
          <a:blip r:embed="rId5"/>
          <a:stretch>
            <a:fillRect/>
          </a:stretch>
        </p:blipFill>
        <p:spPr>
          <a:xfrm>
            <a:off x="9138603" y="1324950"/>
            <a:ext cx="2044660" cy="429266"/>
          </a:xfrm>
          <a:prstGeom prst="rect">
            <a:avLst/>
          </a:prstGeom>
        </p:spPr>
      </p:pic>
      <p:pic>
        <p:nvPicPr>
          <p:cNvPr id="18" name="Picture 17">
            <a:extLst>
              <a:ext uri="{FF2B5EF4-FFF2-40B4-BE49-F238E27FC236}">
                <a16:creationId xmlns:a16="http://schemas.microsoft.com/office/drawing/2014/main" id="{BF7F5B72-0DC3-EEE9-1844-337D76D34835}"/>
              </a:ext>
            </a:extLst>
          </p:cNvPr>
          <p:cNvPicPr>
            <a:picLocks noChangeAspect="1"/>
          </p:cNvPicPr>
          <p:nvPr/>
        </p:nvPicPr>
        <p:blipFill>
          <a:blip r:embed="rId6"/>
          <a:stretch>
            <a:fillRect/>
          </a:stretch>
        </p:blipFill>
        <p:spPr>
          <a:xfrm>
            <a:off x="9138603" y="1720659"/>
            <a:ext cx="2044660" cy="463155"/>
          </a:xfrm>
          <a:prstGeom prst="rect">
            <a:avLst/>
          </a:prstGeom>
        </p:spPr>
      </p:pic>
      <p:pic>
        <p:nvPicPr>
          <p:cNvPr id="22" name="Picture 21">
            <a:extLst>
              <a:ext uri="{FF2B5EF4-FFF2-40B4-BE49-F238E27FC236}">
                <a16:creationId xmlns:a16="http://schemas.microsoft.com/office/drawing/2014/main" id="{B9C59C61-59D8-CC06-CC14-906092C8ADB4}"/>
              </a:ext>
            </a:extLst>
          </p:cNvPr>
          <p:cNvPicPr>
            <a:picLocks noChangeAspect="1"/>
          </p:cNvPicPr>
          <p:nvPr/>
        </p:nvPicPr>
        <p:blipFill>
          <a:blip r:embed="rId7"/>
          <a:stretch>
            <a:fillRect/>
          </a:stretch>
        </p:blipFill>
        <p:spPr>
          <a:xfrm>
            <a:off x="9128360" y="2151646"/>
            <a:ext cx="1947095" cy="442522"/>
          </a:xfrm>
          <a:prstGeom prst="rect">
            <a:avLst/>
          </a:prstGeom>
        </p:spPr>
      </p:pic>
      <p:pic>
        <p:nvPicPr>
          <p:cNvPr id="24" name="Picture 23">
            <a:extLst>
              <a:ext uri="{FF2B5EF4-FFF2-40B4-BE49-F238E27FC236}">
                <a16:creationId xmlns:a16="http://schemas.microsoft.com/office/drawing/2014/main" id="{573D0D4B-7B35-3501-53BE-D4369D97067E}"/>
              </a:ext>
            </a:extLst>
          </p:cNvPr>
          <p:cNvPicPr>
            <a:picLocks noChangeAspect="1"/>
          </p:cNvPicPr>
          <p:nvPr/>
        </p:nvPicPr>
        <p:blipFill>
          <a:blip r:embed="rId8"/>
          <a:stretch>
            <a:fillRect/>
          </a:stretch>
        </p:blipFill>
        <p:spPr>
          <a:xfrm>
            <a:off x="9110290" y="2581003"/>
            <a:ext cx="2198335" cy="406327"/>
          </a:xfrm>
          <a:prstGeom prst="rect">
            <a:avLst/>
          </a:prstGeom>
        </p:spPr>
      </p:pic>
      <p:pic>
        <p:nvPicPr>
          <p:cNvPr id="27" name="Picture 26">
            <a:extLst>
              <a:ext uri="{FF2B5EF4-FFF2-40B4-BE49-F238E27FC236}">
                <a16:creationId xmlns:a16="http://schemas.microsoft.com/office/drawing/2014/main" id="{4FF9E37B-111C-DFCE-CEE3-E47F7F78D3E4}"/>
              </a:ext>
            </a:extLst>
          </p:cNvPr>
          <p:cNvPicPr>
            <a:picLocks noChangeAspect="1"/>
          </p:cNvPicPr>
          <p:nvPr/>
        </p:nvPicPr>
        <p:blipFill>
          <a:blip r:embed="rId9"/>
          <a:stretch>
            <a:fillRect/>
          </a:stretch>
        </p:blipFill>
        <p:spPr>
          <a:xfrm>
            <a:off x="8443283" y="5577395"/>
            <a:ext cx="2551383" cy="484440"/>
          </a:xfrm>
          <a:prstGeom prst="rect">
            <a:avLst/>
          </a:prstGeom>
        </p:spPr>
      </p:pic>
      <p:sp>
        <p:nvSpPr>
          <p:cNvPr id="29" name="TextBox 28">
            <a:extLst>
              <a:ext uri="{FF2B5EF4-FFF2-40B4-BE49-F238E27FC236}">
                <a16:creationId xmlns:a16="http://schemas.microsoft.com/office/drawing/2014/main" id="{6B8ED1D8-A596-FA53-5A14-D5BB771F4227}"/>
              </a:ext>
            </a:extLst>
          </p:cNvPr>
          <p:cNvSpPr txBox="1"/>
          <p:nvPr/>
        </p:nvSpPr>
        <p:spPr>
          <a:xfrm>
            <a:off x="2215897" y="1097887"/>
            <a:ext cx="6959102" cy="369332"/>
          </a:xfrm>
          <a:prstGeom prst="rect">
            <a:avLst/>
          </a:prstGeom>
          <a:noFill/>
        </p:spPr>
        <p:txBody>
          <a:bodyPr wrap="square">
            <a:spAutoFit/>
          </a:bodyPr>
          <a:lstStyle/>
          <a:p>
            <a:pPr algn="ctr"/>
            <a:r>
              <a:rPr lang="en-GB" dirty="0" err="1">
                <a:latin typeface="Poppins Medium" pitchFamily="2" charset="77"/>
                <a:cs typeface="Poppins Medium" pitchFamily="2" charset="77"/>
              </a:rPr>
              <a:t>ebi’s</a:t>
            </a:r>
            <a:r>
              <a:rPr lang="en-GB" dirty="0">
                <a:latin typeface="Poppins Medium" pitchFamily="2" charset="77"/>
                <a:cs typeface="Poppins Medium" pitchFamily="2" charset="77"/>
              </a:rPr>
              <a:t> equity portfolio performance over Q1 2026</a:t>
            </a:r>
          </a:p>
        </p:txBody>
      </p:sp>
      <p:sp>
        <p:nvSpPr>
          <p:cNvPr id="30" name="TextBox 29">
            <a:extLst>
              <a:ext uri="{FF2B5EF4-FFF2-40B4-BE49-F238E27FC236}">
                <a16:creationId xmlns:a16="http://schemas.microsoft.com/office/drawing/2014/main" id="{82C3A47F-8660-911C-B060-E255DEFBE8CD}"/>
              </a:ext>
            </a:extLst>
          </p:cNvPr>
          <p:cNvSpPr txBox="1"/>
          <p:nvPr/>
        </p:nvSpPr>
        <p:spPr>
          <a:xfrm>
            <a:off x="2612659" y="5573793"/>
            <a:ext cx="6577838" cy="461665"/>
          </a:xfrm>
          <a:prstGeom prst="rect">
            <a:avLst/>
          </a:prstGeom>
          <a:noFill/>
        </p:spPr>
        <p:txBody>
          <a:bodyPr wrap="square">
            <a:spAutoFit/>
          </a:bodyPr>
          <a:lstStyle/>
          <a:p>
            <a:pPr algn="ctr"/>
            <a:r>
              <a:rPr lang="en-GB" sz="1200" dirty="0">
                <a:latin typeface="Poppins" panose="00000500000000000000" pitchFamily="2" charset="0"/>
                <a:cs typeface="Poppins" panose="00000500000000000000" pitchFamily="2" charset="0"/>
              </a:rPr>
              <a:t>Time period: 01/01/2026 – 31/03/2026 | Source: Morningstar</a:t>
            </a:r>
          </a:p>
          <a:p>
            <a:pPr algn="ctr"/>
            <a:r>
              <a:rPr lang="en-GB" sz="1200" b="1" dirty="0">
                <a:latin typeface="Poppins SemiBold" pitchFamily="2" charset="77"/>
                <a:cs typeface="Poppins SemiBold" pitchFamily="2" charset="77"/>
              </a:rPr>
              <a:t>Past performance is no guarantee of future returns.</a:t>
            </a:r>
          </a:p>
        </p:txBody>
      </p:sp>
    </p:spTree>
    <p:extLst>
      <p:ext uri="{BB962C8B-B14F-4D97-AF65-F5344CB8AC3E}">
        <p14:creationId xmlns:p14="http://schemas.microsoft.com/office/powerpoint/2010/main" val="31727894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FBDF4-608D-DC35-8D34-D73C6217EC62}"/>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00942214-E9AF-FC2B-C2CC-C9759188111B}"/>
              </a:ext>
            </a:extLst>
          </p:cNvPr>
          <p:cNvPicPr>
            <a:picLocks noChangeAspect="1"/>
          </p:cNvPicPr>
          <p:nvPr/>
        </p:nvPicPr>
        <p:blipFill>
          <a:blip r:embed="rId3"/>
          <a:stretch>
            <a:fillRect/>
          </a:stretch>
        </p:blipFill>
        <p:spPr>
          <a:xfrm>
            <a:off x="1032406" y="1511309"/>
            <a:ext cx="9888487" cy="3967992"/>
          </a:xfrm>
          <a:prstGeom prst="rect">
            <a:avLst/>
          </a:prstGeom>
        </p:spPr>
      </p:pic>
      <p:sp>
        <p:nvSpPr>
          <p:cNvPr id="8" name="Rectangle 7">
            <a:extLst>
              <a:ext uri="{FF2B5EF4-FFF2-40B4-BE49-F238E27FC236}">
                <a16:creationId xmlns:a16="http://schemas.microsoft.com/office/drawing/2014/main" id="{3B48234F-81F0-6DDC-B0DF-627E0F709B55}"/>
              </a:ext>
            </a:extLst>
          </p:cNvPr>
          <p:cNvSpPr/>
          <p:nvPr/>
        </p:nvSpPr>
        <p:spPr>
          <a:xfrm>
            <a:off x="0" y="0"/>
            <a:ext cx="12192000" cy="910094"/>
          </a:xfrm>
          <a:prstGeom prst="rect">
            <a:avLst/>
          </a:prstGeom>
          <a:solidFill>
            <a:srgbClr val="332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A39DD8A-A70D-B79C-2803-B2017A5CB622}"/>
              </a:ext>
            </a:extLst>
          </p:cNvPr>
          <p:cNvSpPr txBox="1"/>
          <p:nvPr/>
        </p:nvSpPr>
        <p:spPr>
          <a:xfrm>
            <a:off x="394122" y="293694"/>
            <a:ext cx="9710773" cy="415498"/>
          </a:xfrm>
          <a:prstGeom prst="rect">
            <a:avLst/>
          </a:prstGeom>
          <a:noFill/>
        </p:spPr>
        <p:txBody>
          <a:bodyPr wrap="square" rtlCol="0">
            <a:spAutoFit/>
          </a:bodyPr>
          <a:lstStyle/>
          <a:p>
            <a:r>
              <a:rPr lang="en-US" sz="2100" dirty="0">
                <a:solidFill>
                  <a:schemeClr val="bg1"/>
                </a:solidFill>
                <a:latin typeface="Poppins" pitchFamily="2" charset="77"/>
                <a:cs typeface="Poppins" pitchFamily="2" charset="77"/>
              </a:rPr>
              <a:t>ebi PORTFOLIO AND FACTOR PERFORMANCE: </a:t>
            </a:r>
            <a:r>
              <a:rPr lang="en-US" sz="2100" b="1" dirty="0">
                <a:solidFill>
                  <a:schemeClr val="bg1"/>
                </a:solidFill>
                <a:latin typeface="Poppins SemiBold" pitchFamily="2" charset="77"/>
                <a:cs typeface="Poppins SemiBold" pitchFamily="2" charset="77"/>
              </a:rPr>
              <a:t>FIXED INCOME PORTFOLIOS</a:t>
            </a:r>
          </a:p>
        </p:txBody>
      </p:sp>
      <p:pic>
        <p:nvPicPr>
          <p:cNvPr id="3" name="Picture 2">
            <a:extLst>
              <a:ext uri="{FF2B5EF4-FFF2-40B4-BE49-F238E27FC236}">
                <a16:creationId xmlns:a16="http://schemas.microsoft.com/office/drawing/2014/main" id="{2E843D23-9F68-7B03-D9B3-B6CAAB1AC7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0893" y="313662"/>
            <a:ext cx="827998" cy="315428"/>
          </a:xfrm>
          <a:prstGeom prst="rect">
            <a:avLst/>
          </a:prstGeom>
        </p:spPr>
      </p:pic>
      <p:sp>
        <p:nvSpPr>
          <p:cNvPr id="19" name="TextBox 18">
            <a:extLst>
              <a:ext uri="{FF2B5EF4-FFF2-40B4-BE49-F238E27FC236}">
                <a16:creationId xmlns:a16="http://schemas.microsoft.com/office/drawing/2014/main" id="{5C8DB5C4-C3CD-EB68-CA5E-D8DFAC2BB7E9}"/>
              </a:ext>
            </a:extLst>
          </p:cNvPr>
          <p:cNvSpPr txBox="1"/>
          <p:nvPr/>
        </p:nvSpPr>
        <p:spPr>
          <a:xfrm>
            <a:off x="328806" y="6286284"/>
            <a:ext cx="6338517" cy="307777"/>
          </a:xfrm>
          <a:prstGeom prst="rect">
            <a:avLst/>
          </a:prstGeom>
          <a:noFill/>
        </p:spPr>
        <p:txBody>
          <a:bodyPr wrap="square" rtlCol="0">
            <a:spAutoFit/>
          </a:bodyPr>
          <a:lstStyle/>
          <a:p>
            <a:r>
              <a:rPr lang="en-US" sz="1400" dirty="0">
                <a:latin typeface="Poppins" pitchFamily="2" charset="77"/>
                <a:cs typeface="Poppins" pitchFamily="2" charset="77"/>
              </a:rPr>
              <a:t>Q1 2026 MARKET REVIEW</a:t>
            </a:r>
          </a:p>
        </p:txBody>
      </p:sp>
      <p:sp>
        <p:nvSpPr>
          <p:cNvPr id="21" name="TextBox 20">
            <a:extLst>
              <a:ext uri="{FF2B5EF4-FFF2-40B4-BE49-F238E27FC236}">
                <a16:creationId xmlns:a16="http://schemas.microsoft.com/office/drawing/2014/main" id="{8C145295-5DBB-95AD-598B-ABC973986277}"/>
              </a:ext>
            </a:extLst>
          </p:cNvPr>
          <p:cNvSpPr txBox="1"/>
          <p:nvPr/>
        </p:nvSpPr>
        <p:spPr>
          <a:xfrm>
            <a:off x="5455979" y="6286284"/>
            <a:ext cx="6338517" cy="307777"/>
          </a:xfrm>
          <a:prstGeom prst="rect">
            <a:avLst/>
          </a:prstGeom>
          <a:noFill/>
        </p:spPr>
        <p:txBody>
          <a:bodyPr wrap="square" rtlCol="0">
            <a:spAutoFit/>
          </a:bodyPr>
          <a:lstStyle/>
          <a:p>
            <a:pPr algn="r"/>
            <a:r>
              <a:rPr lang="en-US" sz="1400" dirty="0" err="1">
                <a:latin typeface="Poppins" pitchFamily="2" charset="77"/>
                <a:cs typeface="Poppins" pitchFamily="2" charset="77"/>
              </a:rPr>
              <a:t>ebi.co.uk</a:t>
            </a:r>
            <a:endParaRPr lang="en-US" sz="1400" dirty="0">
              <a:latin typeface="Poppins" pitchFamily="2" charset="77"/>
              <a:cs typeface="Poppins" pitchFamily="2" charset="77"/>
            </a:endParaRPr>
          </a:p>
        </p:txBody>
      </p:sp>
      <p:cxnSp>
        <p:nvCxnSpPr>
          <p:cNvPr id="23" name="Straight Connector 22">
            <a:extLst>
              <a:ext uri="{FF2B5EF4-FFF2-40B4-BE49-F238E27FC236}">
                <a16:creationId xmlns:a16="http://schemas.microsoft.com/office/drawing/2014/main" id="{678F3363-717B-3700-5442-A290CF7842C5}"/>
              </a:ext>
            </a:extLst>
          </p:cNvPr>
          <p:cNvCxnSpPr/>
          <p:nvPr/>
        </p:nvCxnSpPr>
        <p:spPr>
          <a:xfrm>
            <a:off x="418090" y="6123812"/>
            <a:ext cx="11360077" cy="0"/>
          </a:xfrm>
          <a:prstGeom prst="line">
            <a:avLst/>
          </a:prstGeom>
          <a:ln w="6350"/>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629F5013-B42A-3A7C-D594-6E7CA895A5F8}"/>
              </a:ext>
            </a:extLst>
          </p:cNvPr>
          <p:cNvSpPr txBox="1"/>
          <p:nvPr/>
        </p:nvSpPr>
        <p:spPr>
          <a:xfrm>
            <a:off x="2215897" y="1097887"/>
            <a:ext cx="6959102" cy="369332"/>
          </a:xfrm>
          <a:prstGeom prst="rect">
            <a:avLst/>
          </a:prstGeom>
          <a:noFill/>
        </p:spPr>
        <p:txBody>
          <a:bodyPr wrap="square">
            <a:spAutoFit/>
          </a:bodyPr>
          <a:lstStyle/>
          <a:p>
            <a:pPr algn="ctr"/>
            <a:r>
              <a:rPr lang="en-GB" dirty="0" err="1">
                <a:latin typeface="Poppins Medium" pitchFamily="2" charset="77"/>
                <a:cs typeface="Poppins Medium" pitchFamily="2" charset="77"/>
              </a:rPr>
              <a:t>ebi’s</a:t>
            </a:r>
            <a:r>
              <a:rPr lang="en-GB" dirty="0">
                <a:latin typeface="Poppins Medium" pitchFamily="2" charset="77"/>
                <a:cs typeface="Poppins Medium" pitchFamily="2" charset="77"/>
              </a:rPr>
              <a:t> fixed income portfolio performance over Q1 2026</a:t>
            </a:r>
          </a:p>
        </p:txBody>
      </p:sp>
      <p:pic>
        <p:nvPicPr>
          <p:cNvPr id="2" name="Picture 1">
            <a:extLst>
              <a:ext uri="{FF2B5EF4-FFF2-40B4-BE49-F238E27FC236}">
                <a16:creationId xmlns:a16="http://schemas.microsoft.com/office/drawing/2014/main" id="{FEC89BB6-DDD5-CDDE-63BA-595E375D40AE}"/>
              </a:ext>
            </a:extLst>
          </p:cNvPr>
          <p:cNvPicPr>
            <a:picLocks noChangeAspect="1"/>
          </p:cNvPicPr>
          <p:nvPr/>
        </p:nvPicPr>
        <p:blipFill>
          <a:blip r:embed="rId5"/>
          <a:stretch>
            <a:fillRect/>
          </a:stretch>
        </p:blipFill>
        <p:spPr>
          <a:xfrm>
            <a:off x="445506" y="1807901"/>
            <a:ext cx="2249126" cy="472193"/>
          </a:xfrm>
          <a:prstGeom prst="rect">
            <a:avLst/>
          </a:prstGeom>
        </p:spPr>
      </p:pic>
      <p:pic>
        <p:nvPicPr>
          <p:cNvPr id="4" name="Picture 3">
            <a:extLst>
              <a:ext uri="{FF2B5EF4-FFF2-40B4-BE49-F238E27FC236}">
                <a16:creationId xmlns:a16="http://schemas.microsoft.com/office/drawing/2014/main" id="{9FB8947C-1E45-59B4-1014-72196849D223}"/>
              </a:ext>
            </a:extLst>
          </p:cNvPr>
          <p:cNvPicPr>
            <a:picLocks noChangeAspect="1"/>
          </p:cNvPicPr>
          <p:nvPr/>
        </p:nvPicPr>
        <p:blipFill>
          <a:blip r:embed="rId6"/>
          <a:stretch>
            <a:fillRect/>
          </a:stretch>
        </p:blipFill>
        <p:spPr>
          <a:xfrm>
            <a:off x="445506" y="2201915"/>
            <a:ext cx="2249126" cy="509471"/>
          </a:xfrm>
          <a:prstGeom prst="rect">
            <a:avLst/>
          </a:prstGeom>
        </p:spPr>
      </p:pic>
      <p:pic>
        <p:nvPicPr>
          <p:cNvPr id="5" name="Picture 4">
            <a:extLst>
              <a:ext uri="{FF2B5EF4-FFF2-40B4-BE49-F238E27FC236}">
                <a16:creationId xmlns:a16="http://schemas.microsoft.com/office/drawing/2014/main" id="{E335D4F8-63B1-EF01-6394-686214F631C3}"/>
              </a:ext>
            </a:extLst>
          </p:cNvPr>
          <p:cNvPicPr>
            <a:picLocks noChangeAspect="1"/>
          </p:cNvPicPr>
          <p:nvPr/>
        </p:nvPicPr>
        <p:blipFill>
          <a:blip r:embed="rId7"/>
          <a:stretch>
            <a:fillRect/>
          </a:stretch>
        </p:blipFill>
        <p:spPr>
          <a:xfrm>
            <a:off x="2906210" y="2336306"/>
            <a:ext cx="1636796" cy="285790"/>
          </a:xfrm>
          <a:prstGeom prst="rect">
            <a:avLst/>
          </a:prstGeom>
        </p:spPr>
      </p:pic>
      <p:pic>
        <p:nvPicPr>
          <p:cNvPr id="6" name="Picture 5">
            <a:extLst>
              <a:ext uri="{FF2B5EF4-FFF2-40B4-BE49-F238E27FC236}">
                <a16:creationId xmlns:a16="http://schemas.microsoft.com/office/drawing/2014/main" id="{2591FBCE-657F-4BF3-7D9C-C50C6BA49F52}"/>
              </a:ext>
            </a:extLst>
          </p:cNvPr>
          <p:cNvPicPr>
            <a:picLocks noChangeAspect="1"/>
          </p:cNvPicPr>
          <p:nvPr/>
        </p:nvPicPr>
        <p:blipFill>
          <a:blip r:embed="rId8"/>
          <a:stretch>
            <a:fillRect/>
          </a:stretch>
        </p:blipFill>
        <p:spPr>
          <a:xfrm>
            <a:off x="2940797" y="1892567"/>
            <a:ext cx="2074042" cy="326989"/>
          </a:xfrm>
          <a:prstGeom prst="rect">
            <a:avLst/>
          </a:prstGeom>
        </p:spPr>
      </p:pic>
      <p:sp>
        <p:nvSpPr>
          <p:cNvPr id="7" name="TextBox 6">
            <a:extLst>
              <a:ext uri="{FF2B5EF4-FFF2-40B4-BE49-F238E27FC236}">
                <a16:creationId xmlns:a16="http://schemas.microsoft.com/office/drawing/2014/main" id="{0209BEF5-CEC9-F3DA-F049-DFB80348876A}"/>
              </a:ext>
            </a:extLst>
          </p:cNvPr>
          <p:cNvSpPr txBox="1"/>
          <p:nvPr/>
        </p:nvSpPr>
        <p:spPr>
          <a:xfrm>
            <a:off x="2569678" y="1888183"/>
            <a:ext cx="339357" cy="369332"/>
          </a:xfrm>
          <a:prstGeom prst="rect">
            <a:avLst/>
          </a:prstGeom>
          <a:noFill/>
        </p:spPr>
        <p:txBody>
          <a:bodyPr wrap="square">
            <a:spAutoFit/>
          </a:bodyPr>
          <a:lstStyle/>
          <a:p>
            <a:pPr algn="ctr"/>
            <a:r>
              <a:rPr lang="en-US" sz="1800" dirty="0">
                <a:latin typeface="Poppins" panose="00000500000000000000" pitchFamily="2" charset="0"/>
                <a:cs typeface="Poppins" panose="00000500000000000000" pitchFamily="2" charset="0"/>
              </a:rPr>
              <a:t>/</a:t>
            </a:r>
            <a:endParaRPr lang="en-GB" dirty="0"/>
          </a:p>
        </p:txBody>
      </p:sp>
      <p:sp>
        <p:nvSpPr>
          <p:cNvPr id="9" name="TextBox 8">
            <a:extLst>
              <a:ext uri="{FF2B5EF4-FFF2-40B4-BE49-F238E27FC236}">
                <a16:creationId xmlns:a16="http://schemas.microsoft.com/office/drawing/2014/main" id="{D1F3B0C3-6245-1640-CF25-9E1C75419F0C}"/>
              </a:ext>
            </a:extLst>
          </p:cNvPr>
          <p:cNvSpPr txBox="1"/>
          <p:nvPr/>
        </p:nvSpPr>
        <p:spPr>
          <a:xfrm>
            <a:off x="2582403" y="2300772"/>
            <a:ext cx="339357" cy="369332"/>
          </a:xfrm>
          <a:prstGeom prst="rect">
            <a:avLst/>
          </a:prstGeom>
          <a:noFill/>
        </p:spPr>
        <p:txBody>
          <a:bodyPr wrap="square">
            <a:spAutoFit/>
          </a:bodyPr>
          <a:lstStyle/>
          <a:p>
            <a:pPr algn="ctr"/>
            <a:r>
              <a:rPr lang="en-US" sz="1800" dirty="0">
                <a:latin typeface="Poppins" panose="00000500000000000000" pitchFamily="2" charset="0"/>
                <a:cs typeface="Poppins" panose="00000500000000000000" pitchFamily="2" charset="0"/>
              </a:rPr>
              <a:t>/</a:t>
            </a:r>
            <a:endParaRPr lang="en-GB" dirty="0"/>
          </a:p>
        </p:txBody>
      </p:sp>
      <p:pic>
        <p:nvPicPr>
          <p:cNvPr id="11" name="Picture 10">
            <a:extLst>
              <a:ext uri="{FF2B5EF4-FFF2-40B4-BE49-F238E27FC236}">
                <a16:creationId xmlns:a16="http://schemas.microsoft.com/office/drawing/2014/main" id="{62584966-266A-AEAA-F219-C19F2B288134}"/>
              </a:ext>
            </a:extLst>
          </p:cNvPr>
          <p:cNvPicPr>
            <a:picLocks noChangeAspect="1"/>
          </p:cNvPicPr>
          <p:nvPr/>
        </p:nvPicPr>
        <p:blipFill>
          <a:blip r:embed="rId9"/>
          <a:stretch>
            <a:fillRect/>
          </a:stretch>
        </p:blipFill>
        <p:spPr>
          <a:xfrm>
            <a:off x="8340124" y="5604699"/>
            <a:ext cx="2580769" cy="450335"/>
          </a:xfrm>
          <a:prstGeom prst="rect">
            <a:avLst/>
          </a:prstGeom>
        </p:spPr>
      </p:pic>
      <p:sp>
        <p:nvSpPr>
          <p:cNvPr id="12" name="TextBox 11">
            <a:extLst>
              <a:ext uri="{FF2B5EF4-FFF2-40B4-BE49-F238E27FC236}">
                <a16:creationId xmlns:a16="http://schemas.microsoft.com/office/drawing/2014/main" id="{C3D0EF5D-CF52-A911-91F2-243284C1E3F3}"/>
              </a:ext>
            </a:extLst>
          </p:cNvPr>
          <p:cNvSpPr txBox="1"/>
          <p:nvPr/>
        </p:nvSpPr>
        <p:spPr>
          <a:xfrm>
            <a:off x="2612659" y="5573793"/>
            <a:ext cx="6577838" cy="461665"/>
          </a:xfrm>
          <a:prstGeom prst="rect">
            <a:avLst/>
          </a:prstGeom>
          <a:noFill/>
        </p:spPr>
        <p:txBody>
          <a:bodyPr wrap="square">
            <a:spAutoFit/>
          </a:bodyPr>
          <a:lstStyle/>
          <a:p>
            <a:pPr algn="ctr"/>
            <a:r>
              <a:rPr lang="en-GB" sz="1200" dirty="0">
                <a:latin typeface="Poppins" panose="00000500000000000000" pitchFamily="2" charset="0"/>
                <a:cs typeface="Poppins" panose="00000500000000000000" pitchFamily="2" charset="0"/>
              </a:rPr>
              <a:t>Time period: 01/01/2026 – 31/03/2026 | Source: Morningstar</a:t>
            </a:r>
          </a:p>
          <a:p>
            <a:pPr algn="ctr"/>
            <a:r>
              <a:rPr lang="en-GB" sz="1200" b="1" dirty="0">
                <a:latin typeface="Poppins SemiBold" pitchFamily="2" charset="77"/>
                <a:cs typeface="Poppins SemiBold" pitchFamily="2" charset="77"/>
              </a:rPr>
              <a:t>Past performance is no guarantee of future returns.</a:t>
            </a:r>
          </a:p>
        </p:txBody>
      </p:sp>
    </p:spTree>
    <p:extLst>
      <p:ext uri="{BB962C8B-B14F-4D97-AF65-F5344CB8AC3E}">
        <p14:creationId xmlns:p14="http://schemas.microsoft.com/office/powerpoint/2010/main" val="38419982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C09B5-DA35-6511-9C80-88CD23FD1544}"/>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8795435-CE70-1D1D-70E0-6FED8AE60480}"/>
              </a:ext>
            </a:extLst>
          </p:cNvPr>
          <p:cNvSpPr/>
          <p:nvPr/>
        </p:nvSpPr>
        <p:spPr>
          <a:xfrm>
            <a:off x="0" y="0"/>
            <a:ext cx="12192000" cy="910094"/>
          </a:xfrm>
          <a:prstGeom prst="rect">
            <a:avLst/>
          </a:prstGeom>
          <a:solidFill>
            <a:srgbClr val="332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79D6E07-3419-BF9C-EC0D-973F87F01CF5}"/>
              </a:ext>
            </a:extLst>
          </p:cNvPr>
          <p:cNvSpPr txBox="1"/>
          <p:nvPr/>
        </p:nvSpPr>
        <p:spPr>
          <a:xfrm>
            <a:off x="394122" y="293694"/>
            <a:ext cx="9710773" cy="415498"/>
          </a:xfrm>
          <a:prstGeom prst="rect">
            <a:avLst/>
          </a:prstGeom>
          <a:noFill/>
        </p:spPr>
        <p:txBody>
          <a:bodyPr wrap="square" rtlCol="0">
            <a:spAutoFit/>
          </a:bodyPr>
          <a:lstStyle/>
          <a:p>
            <a:r>
              <a:rPr lang="en-US" sz="2100" dirty="0">
                <a:solidFill>
                  <a:schemeClr val="bg1"/>
                </a:solidFill>
                <a:latin typeface="Poppins" pitchFamily="2" charset="77"/>
                <a:cs typeface="Poppins" pitchFamily="2" charset="77"/>
              </a:rPr>
              <a:t>ebi PORTFOLIO AND FACTOR PERFORMANCE: </a:t>
            </a:r>
            <a:r>
              <a:rPr lang="en-US" sz="2100" b="1" dirty="0">
                <a:solidFill>
                  <a:schemeClr val="bg1"/>
                </a:solidFill>
                <a:latin typeface="Poppins SemiBold" pitchFamily="2" charset="77"/>
                <a:cs typeface="Poppins SemiBold" pitchFamily="2" charset="77"/>
              </a:rPr>
              <a:t>FACTORS</a:t>
            </a:r>
          </a:p>
        </p:txBody>
      </p:sp>
      <p:pic>
        <p:nvPicPr>
          <p:cNvPr id="3" name="Picture 2">
            <a:extLst>
              <a:ext uri="{FF2B5EF4-FFF2-40B4-BE49-F238E27FC236}">
                <a16:creationId xmlns:a16="http://schemas.microsoft.com/office/drawing/2014/main" id="{0C67EB7B-1D2D-F63E-916E-1ED13DD416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0893" y="313662"/>
            <a:ext cx="827998" cy="315428"/>
          </a:xfrm>
          <a:prstGeom prst="rect">
            <a:avLst/>
          </a:prstGeom>
        </p:spPr>
      </p:pic>
      <p:pic>
        <p:nvPicPr>
          <p:cNvPr id="41" name="Picture 40">
            <a:extLst>
              <a:ext uri="{FF2B5EF4-FFF2-40B4-BE49-F238E27FC236}">
                <a16:creationId xmlns:a16="http://schemas.microsoft.com/office/drawing/2014/main" id="{26512013-60DB-5E20-AC24-0C38D3E29BEF}"/>
              </a:ext>
            </a:extLst>
          </p:cNvPr>
          <p:cNvPicPr>
            <a:picLocks noChangeAspect="1"/>
          </p:cNvPicPr>
          <p:nvPr/>
        </p:nvPicPr>
        <p:blipFill>
          <a:blip r:embed="rId4"/>
          <a:stretch>
            <a:fillRect/>
          </a:stretch>
        </p:blipFill>
        <p:spPr>
          <a:xfrm>
            <a:off x="2866547" y="1201217"/>
            <a:ext cx="2611168" cy="289170"/>
          </a:xfrm>
          <a:prstGeom prst="rect">
            <a:avLst/>
          </a:prstGeom>
        </p:spPr>
      </p:pic>
      <p:pic>
        <p:nvPicPr>
          <p:cNvPr id="42" name="Picture 41">
            <a:extLst>
              <a:ext uri="{FF2B5EF4-FFF2-40B4-BE49-F238E27FC236}">
                <a16:creationId xmlns:a16="http://schemas.microsoft.com/office/drawing/2014/main" id="{4DB47C04-17DB-2B49-9C94-C221933A76B1}"/>
              </a:ext>
            </a:extLst>
          </p:cNvPr>
          <p:cNvPicPr>
            <a:picLocks noChangeAspect="1"/>
          </p:cNvPicPr>
          <p:nvPr/>
        </p:nvPicPr>
        <p:blipFill>
          <a:blip r:embed="rId5"/>
          <a:stretch>
            <a:fillRect/>
          </a:stretch>
        </p:blipFill>
        <p:spPr>
          <a:xfrm>
            <a:off x="276687" y="1151669"/>
            <a:ext cx="2273505" cy="313295"/>
          </a:xfrm>
          <a:prstGeom prst="rect">
            <a:avLst/>
          </a:prstGeom>
        </p:spPr>
      </p:pic>
      <p:pic>
        <p:nvPicPr>
          <p:cNvPr id="43" name="Picture 42">
            <a:extLst>
              <a:ext uri="{FF2B5EF4-FFF2-40B4-BE49-F238E27FC236}">
                <a16:creationId xmlns:a16="http://schemas.microsoft.com/office/drawing/2014/main" id="{5CEA801A-82C8-C6EE-0D46-51782EAD79BE}"/>
              </a:ext>
            </a:extLst>
          </p:cNvPr>
          <p:cNvPicPr>
            <a:picLocks noChangeAspect="1"/>
          </p:cNvPicPr>
          <p:nvPr/>
        </p:nvPicPr>
        <p:blipFill>
          <a:blip r:embed="rId6"/>
          <a:stretch>
            <a:fillRect/>
          </a:stretch>
        </p:blipFill>
        <p:spPr>
          <a:xfrm>
            <a:off x="5738549" y="1201504"/>
            <a:ext cx="2582583" cy="294912"/>
          </a:xfrm>
          <a:prstGeom prst="rect">
            <a:avLst/>
          </a:prstGeom>
        </p:spPr>
      </p:pic>
      <p:pic>
        <p:nvPicPr>
          <p:cNvPr id="44" name="Picture 43">
            <a:extLst>
              <a:ext uri="{FF2B5EF4-FFF2-40B4-BE49-F238E27FC236}">
                <a16:creationId xmlns:a16="http://schemas.microsoft.com/office/drawing/2014/main" id="{C956E6A5-D758-6AFB-39AD-02DF32DD3EF9}"/>
              </a:ext>
            </a:extLst>
          </p:cNvPr>
          <p:cNvPicPr>
            <a:picLocks noChangeAspect="1"/>
          </p:cNvPicPr>
          <p:nvPr/>
        </p:nvPicPr>
        <p:blipFill>
          <a:blip r:embed="rId7"/>
          <a:stretch>
            <a:fillRect/>
          </a:stretch>
        </p:blipFill>
        <p:spPr>
          <a:xfrm>
            <a:off x="2968635" y="3909354"/>
            <a:ext cx="2406995" cy="294911"/>
          </a:xfrm>
          <a:prstGeom prst="rect">
            <a:avLst/>
          </a:prstGeom>
        </p:spPr>
      </p:pic>
      <p:pic>
        <p:nvPicPr>
          <p:cNvPr id="45" name="Picture 44">
            <a:extLst>
              <a:ext uri="{FF2B5EF4-FFF2-40B4-BE49-F238E27FC236}">
                <a16:creationId xmlns:a16="http://schemas.microsoft.com/office/drawing/2014/main" id="{7B64C9EF-3EE5-89CC-28E1-94C720EDD0F1}"/>
              </a:ext>
            </a:extLst>
          </p:cNvPr>
          <p:cNvPicPr>
            <a:picLocks noChangeAspect="1"/>
          </p:cNvPicPr>
          <p:nvPr/>
        </p:nvPicPr>
        <p:blipFill>
          <a:blip r:embed="rId8"/>
          <a:stretch>
            <a:fillRect/>
          </a:stretch>
        </p:blipFill>
        <p:spPr>
          <a:xfrm>
            <a:off x="277403" y="3891274"/>
            <a:ext cx="2280326" cy="334565"/>
          </a:xfrm>
          <a:prstGeom prst="rect">
            <a:avLst/>
          </a:prstGeom>
        </p:spPr>
      </p:pic>
      <p:pic>
        <p:nvPicPr>
          <p:cNvPr id="46" name="Picture 45">
            <a:extLst>
              <a:ext uri="{FF2B5EF4-FFF2-40B4-BE49-F238E27FC236}">
                <a16:creationId xmlns:a16="http://schemas.microsoft.com/office/drawing/2014/main" id="{423A7B4B-19E4-6587-E1A6-9122D506DEF0}"/>
              </a:ext>
            </a:extLst>
          </p:cNvPr>
          <p:cNvPicPr>
            <a:picLocks noChangeAspect="1"/>
          </p:cNvPicPr>
          <p:nvPr/>
        </p:nvPicPr>
        <p:blipFill>
          <a:blip r:embed="rId9"/>
          <a:stretch>
            <a:fillRect/>
          </a:stretch>
        </p:blipFill>
        <p:spPr>
          <a:xfrm>
            <a:off x="5681095" y="3837590"/>
            <a:ext cx="1865875" cy="346019"/>
          </a:xfrm>
          <a:prstGeom prst="rect">
            <a:avLst/>
          </a:prstGeom>
        </p:spPr>
      </p:pic>
      <p:graphicFrame>
        <p:nvGraphicFramePr>
          <p:cNvPr id="47" name="Table 46">
            <a:extLst>
              <a:ext uri="{FF2B5EF4-FFF2-40B4-BE49-F238E27FC236}">
                <a16:creationId xmlns:a16="http://schemas.microsoft.com/office/drawing/2014/main" id="{CDE0A984-BE37-62E9-61E3-433D4B5A06DB}"/>
              </a:ext>
            </a:extLst>
          </p:cNvPr>
          <p:cNvGraphicFramePr>
            <a:graphicFrameLocks noGrp="1"/>
          </p:cNvGraphicFramePr>
          <p:nvPr>
            <p:extLst>
              <p:ext uri="{D42A27DB-BD31-4B8C-83A1-F6EECF244321}">
                <p14:modId xmlns:p14="http://schemas.microsoft.com/office/powerpoint/2010/main" val="418395334"/>
              </p:ext>
            </p:extLst>
          </p:nvPr>
        </p:nvGraphicFramePr>
        <p:xfrm>
          <a:off x="5717661" y="4424625"/>
          <a:ext cx="2257708" cy="1931725"/>
        </p:xfrm>
        <a:graphic>
          <a:graphicData uri="http://schemas.openxmlformats.org/drawingml/2006/table">
            <a:tbl>
              <a:tblPr firstRow="1" bandRow="1">
                <a:tableStyleId>{5940675A-B579-460E-94D1-54222C63F5DA}</a:tableStyleId>
              </a:tblPr>
              <a:tblGrid>
                <a:gridCol w="1128854">
                  <a:extLst>
                    <a:ext uri="{9D8B030D-6E8A-4147-A177-3AD203B41FA5}">
                      <a16:colId xmlns:a16="http://schemas.microsoft.com/office/drawing/2014/main" val="3312973993"/>
                    </a:ext>
                  </a:extLst>
                </a:gridCol>
                <a:gridCol w="1128854">
                  <a:extLst>
                    <a:ext uri="{9D8B030D-6E8A-4147-A177-3AD203B41FA5}">
                      <a16:colId xmlns:a16="http://schemas.microsoft.com/office/drawing/2014/main" val="1665572830"/>
                    </a:ext>
                  </a:extLst>
                </a:gridCol>
              </a:tblGrid>
              <a:tr h="318270">
                <a:tc>
                  <a:txBody>
                    <a:bodyPr/>
                    <a:lstStyle/>
                    <a:p>
                      <a:pPr algn="ctr"/>
                      <a:r>
                        <a:rPr lang="en-GB" sz="1200" b="1" i="0" dirty="0">
                          <a:latin typeface="Poppins SemiBold" pitchFamily="2" charset="77"/>
                          <a:cs typeface="Poppins SemiBold" pitchFamily="2" charset="77"/>
                        </a:rPr>
                        <a:t>Time period</a:t>
                      </a:r>
                    </a:p>
                  </a:txBody>
                  <a:tcPr anchor="ctr"/>
                </a:tc>
                <a:tc>
                  <a:txBody>
                    <a:bodyPr/>
                    <a:lstStyle/>
                    <a:p>
                      <a:pPr algn="ctr"/>
                      <a:r>
                        <a:rPr lang="en-GB" sz="1200" b="1" i="0" dirty="0">
                          <a:latin typeface="Poppins SemiBold" pitchFamily="2" charset="77"/>
                          <a:cs typeface="Poppins SemiBold" pitchFamily="2" charset="77"/>
                        </a:rPr>
                        <a:t>Return (%)</a:t>
                      </a:r>
                    </a:p>
                  </a:txBody>
                  <a:tcPr anchor="ctr"/>
                </a:tc>
                <a:extLst>
                  <a:ext uri="{0D108BD9-81ED-4DB2-BD59-A6C34878D82A}">
                    <a16:rowId xmlns:a16="http://schemas.microsoft.com/office/drawing/2014/main" val="1372682613"/>
                  </a:ext>
                </a:extLst>
              </a:tr>
              <a:tr h="322691">
                <a:tc>
                  <a:txBody>
                    <a:bodyPr/>
                    <a:lstStyle/>
                    <a:p>
                      <a:pPr algn="ctr"/>
                      <a:r>
                        <a:rPr lang="en-GB" sz="1200" b="0" i="0" dirty="0">
                          <a:latin typeface="Poppins Medium" pitchFamily="2" charset="77"/>
                          <a:cs typeface="Poppins Medium" pitchFamily="2" charset="77"/>
                        </a:rPr>
                        <a:t>3M</a:t>
                      </a:r>
                    </a:p>
                  </a:txBody>
                  <a:tcPr anchor="ctr"/>
                </a:tc>
                <a:tc>
                  <a:txBody>
                    <a:bodyPr/>
                    <a:lstStyle/>
                    <a:p>
                      <a:pPr algn="ctr"/>
                      <a:r>
                        <a:rPr lang="en-GB" sz="1200" dirty="0">
                          <a:latin typeface="Poppins" panose="00000500000000000000" pitchFamily="2" charset="0"/>
                          <a:cs typeface="Poppins" panose="00000500000000000000" pitchFamily="2" charset="0"/>
                        </a:rPr>
                        <a:t>-1.27</a:t>
                      </a:r>
                    </a:p>
                  </a:txBody>
                  <a:tcPr anchor="ctr"/>
                </a:tc>
                <a:extLst>
                  <a:ext uri="{0D108BD9-81ED-4DB2-BD59-A6C34878D82A}">
                    <a16:rowId xmlns:a16="http://schemas.microsoft.com/office/drawing/2014/main" val="2138413906"/>
                  </a:ext>
                </a:extLst>
              </a:tr>
              <a:tr h="322691">
                <a:tc>
                  <a:txBody>
                    <a:bodyPr/>
                    <a:lstStyle/>
                    <a:p>
                      <a:pPr algn="ctr"/>
                      <a:r>
                        <a:rPr lang="en-GB" sz="1200" b="0" i="0" dirty="0">
                          <a:latin typeface="Poppins Medium" pitchFamily="2" charset="77"/>
                          <a:cs typeface="Poppins Medium" pitchFamily="2" charset="77"/>
                        </a:rPr>
                        <a:t>1Y</a:t>
                      </a:r>
                    </a:p>
                  </a:txBody>
                  <a:tcPr anchor="ctr"/>
                </a:tc>
                <a:tc>
                  <a:txBody>
                    <a:bodyPr/>
                    <a:lstStyle/>
                    <a:p>
                      <a:pPr algn="ctr"/>
                      <a:r>
                        <a:rPr lang="en-GB" sz="1200" dirty="0">
                          <a:latin typeface="Poppins" panose="00000500000000000000" pitchFamily="2" charset="0"/>
                          <a:cs typeface="Poppins" panose="00000500000000000000" pitchFamily="2" charset="0"/>
                        </a:rPr>
                        <a:t>16.91</a:t>
                      </a:r>
                    </a:p>
                  </a:txBody>
                  <a:tcPr anchor="ctr"/>
                </a:tc>
                <a:extLst>
                  <a:ext uri="{0D108BD9-81ED-4DB2-BD59-A6C34878D82A}">
                    <a16:rowId xmlns:a16="http://schemas.microsoft.com/office/drawing/2014/main" val="3166624808"/>
                  </a:ext>
                </a:extLst>
              </a:tr>
              <a:tr h="322691">
                <a:tc>
                  <a:txBody>
                    <a:bodyPr/>
                    <a:lstStyle/>
                    <a:p>
                      <a:pPr algn="ctr"/>
                      <a:r>
                        <a:rPr lang="en-GB" sz="1200" b="0" i="0" dirty="0">
                          <a:latin typeface="Poppins Medium" pitchFamily="2" charset="77"/>
                          <a:cs typeface="Poppins Medium" pitchFamily="2" charset="77"/>
                        </a:rPr>
                        <a:t>3Y (p.a.)</a:t>
                      </a:r>
                    </a:p>
                  </a:txBody>
                  <a:tcPr anchor="ctr"/>
                </a:tc>
                <a:tc>
                  <a:txBody>
                    <a:bodyPr/>
                    <a:lstStyle/>
                    <a:p>
                      <a:pPr algn="ctr"/>
                      <a:r>
                        <a:rPr lang="en-GB" sz="1200" dirty="0">
                          <a:latin typeface="Poppins" panose="00000500000000000000" pitchFamily="2" charset="0"/>
                          <a:cs typeface="Poppins" panose="00000500000000000000" pitchFamily="2" charset="0"/>
                        </a:rPr>
                        <a:t>13.99</a:t>
                      </a:r>
                    </a:p>
                  </a:txBody>
                  <a:tcPr anchor="ctr"/>
                </a:tc>
                <a:extLst>
                  <a:ext uri="{0D108BD9-81ED-4DB2-BD59-A6C34878D82A}">
                    <a16:rowId xmlns:a16="http://schemas.microsoft.com/office/drawing/2014/main" val="2542313557"/>
                  </a:ext>
                </a:extLst>
              </a:tr>
              <a:tr h="322691">
                <a:tc>
                  <a:txBody>
                    <a:bodyPr/>
                    <a:lstStyle/>
                    <a:p>
                      <a:pPr algn="ctr"/>
                      <a:r>
                        <a:rPr lang="en-GB" sz="1200" b="0" i="0" dirty="0">
                          <a:latin typeface="Poppins Medium" pitchFamily="2" charset="77"/>
                          <a:cs typeface="Poppins Medium" pitchFamily="2" charset="77"/>
                        </a:rPr>
                        <a:t>5Y (p.a.)</a:t>
                      </a:r>
                    </a:p>
                  </a:txBody>
                  <a:tcPr anchor="ctr"/>
                </a:tc>
                <a:tc>
                  <a:txBody>
                    <a:bodyPr/>
                    <a:lstStyle/>
                    <a:p>
                      <a:pPr algn="ctr"/>
                      <a:r>
                        <a:rPr lang="en-GB" sz="1200" dirty="0">
                          <a:latin typeface="Poppins" panose="00000500000000000000" pitchFamily="2" charset="0"/>
                          <a:cs typeface="Poppins" panose="00000500000000000000" pitchFamily="2" charset="0"/>
                        </a:rPr>
                        <a:t>10.67</a:t>
                      </a:r>
                    </a:p>
                  </a:txBody>
                  <a:tcPr anchor="ctr"/>
                </a:tc>
                <a:extLst>
                  <a:ext uri="{0D108BD9-81ED-4DB2-BD59-A6C34878D82A}">
                    <a16:rowId xmlns:a16="http://schemas.microsoft.com/office/drawing/2014/main" val="3059036475"/>
                  </a:ext>
                </a:extLst>
              </a:tr>
              <a:tr h="322691">
                <a:tc>
                  <a:txBody>
                    <a:bodyPr/>
                    <a:lstStyle/>
                    <a:p>
                      <a:pPr algn="ctr"/>
                      <a:r>
                        <a:rPr lang="en-GB" sz="1200" b="0" i="0" dirty="0">
                          <a:latin typeface="Poppins Medium" pitchFamily="2" charset="77"/>
                          <a:cs typeface="Poppins Medium" pitchFamily="2" charset="77"/>
                        </a:rPr>
                        <a:t>10Y (p.a.)</a:t>
                      </a:r>
                    </a:p>
                  </a:txBody>
                  <a:tcPr anchor="ctr"/>
                </a:tc>
                <a:tc>
                  <a:txBody>
                    <a:bodyPr/>
                    <a:lstStyle/>
                    <a:p>
                      <a:pPr algn="ctr"/>
                      <a:r>
                        <a:rPr lang="en-GB" sz="1200" dirty="0">
                          <a:latin typeface="Poppins" panose="00000500000000000000" pitchFamily="2" charset="0"/>
                          <a:cs typeface="Poppins" panose="00000500000000000000" pitchFamily="2" charset="0"/>
                        </a:rPr>
                        <a:t>12.41</a:t>
                      </a:r>
                    </a:p>
                  </a:txBody>
                  <a:tcPr anchor="ctr"/>
                </a:tc>
                <a:extLst>
                  <a:ext uri="{0D108BD9-81ED-4DB2-BD59-A6C34878D82A}">
                    <a16:rowId xmlns:a16="http://schemas.microsoft.com/office/drawing/2014/main" val="2296651477"/>
                  </a:ext>
                </a:extLst>
              </a:tr>
            </a:tbl>
          </a:graphicData>
        </a:graphic>
      </p:graphicFrame>
      <p:graphicFrame>
        <p:nvGraphicFramePr>
          <p:cNvPr id="49" name="Table 48">
            <a:extLst>
              <a:ext uri="{FF2B5EF4-FFF2-40B4-BE49-F238E27FC236}">
                <a16:creationId xmlns:a16="http://schemas.microsoft.com/office/drawing/2014/main" id="{EAC2C789-7368-B081-B85E-7094C1268D46}"/>
              </a:ext>
            </a:extLst>
          </p:cNvPr>
          <p:cNvGraphicFramePr>
            <a:graphicFrameLocks noGrp="1"/>
          </p:cNvGraphicFramePr>
          <p:nvPr>
            <p:extLst>
              <p:ext uri="{D42A27DB-BD31-4B8C-83A1-F6EECF244321}">
                <p14:modId xmlns:p14="http://schemas.microsoft.com/office/powerpoint/2010/main" val="2844396374"/>
              </p:ext>
            </p:extLst>
          </p:nvPr>
        </p:nvGraphicFramePr>
        <p:xfrm>
          <a:off x="2972447" y="4424625"/>
          <a:ext cx="2257708" cy="1931725"/>
        </p:xfrm>
        <a:graphic>
          <a:graphicData uri="http://schemas.openxmlformats.org/drawingml/2006/table">
            <a:tbl>
              <a:tblPr firstRow="1" bandRow="1">
                <a:tableStyleId>{5940675A-B579-460E-94D1-54222C63F5DA}</a:tableStyleId>
              </a:tblPr>
              <a:tblGrid>
                <a:gridCol w="1128854">
                  <a:extLst>
                    <a:ext uri="{9D8B030D-6E8A-4147-A177-3AD203B41FA5}">
                      <a16:colId xmlns:a16="http://schemas.microsoft.com/office/drawing/2014/main" val="3312973993"/>
                    </a:ext>
                  </a:extLst>
                </a:gridCol>
                <a:gridCol w="1128854">
                  <a:extLst>
                    <a:ext uri="{9D8B030D-6E8A-4147-A177-3AD203B41FA5}">
                      <a16:colId xmlns:a16="http://schemas.microsoft.com/office/drawing/2014/main" val="1665572830"/>
                    </a:ext>
                  </a:extLst>
                </a:gridCol>
              </a:tblGrid>
              <a:tr h="318270">
                <a:tc>
                  <a:txBody>
                    <a:bodyPr/>
                    <a:lstStyle/>
                    <a:p>
                      <a:pPr algn="ctr"/>
                      <a:r>
                        <a:rPr lang="en-GB" sz="1200" b="1" i="0" dirty="0">
                          <a:latin typeface="Poppins SemiBold" pitchFamily="2" charset="77"/>
                          <a:cs typeface="Poppins SemiBold" pitchFamily="2" charset="77"/>
                        </a:rPr>
                        <a:t>Time period</a:t>
                      </a:r>
                    </a:p>
                  </a:txBody>
                  <a:tcPr anchor="ctr"/>
                </a:tc>
                <a:tc>
                  <a:txBody>
                    <a:bodyPr/>
                    <a:lstStyle/>
                    <a:p>
                      <a:pPr algn="ctr"/>
                      <a:r>
                        <a:rPr lang="en-GB" sz="1200" b="1" i="0" dirty="0">
                          <a:latin typeface="Poppins SemiBold" pitchFamily="2" charset="77"/>
                          <a:cs typeface="Poppins SemiBold" pitchFamily="2" charset="77"/>
                        </a:rPr>
                        <a:t>Return (%)</a:t>
                      </a:r>
                    </a:p>
                  </a:txBody>
                  <a:tcPr anchor="ctr"/>
                </a:tc>
                <a:extLst>
                  <a:ext uri="{0D108BD9-81ED-4DB2-BD59-A6C34878D82A}">
                    <a16:rowId xmlns:a16="http://schemas.microsoft.com/office/drawing/2014/main" val="1372682613"/>
                  </a:ext>
                </a:extLst>
              </a:tr>
              <a:tr h="322691">
                <a:tc>
                  <a:txBody>
                    <a:bodyPr/>
                    <a:lstStyle/>
                    <a:p>
                      <a:pPr algn="ctr"/>
                      <a:r>
                        <a:rPr lang="en-GB" sz="1200" b="0" i="0" dirty="0">
                          <a:latin typeface="Poppins Medium" pitchFamily="2" charset="77"/>
                          <a:cs typeface="Poppins Medium" pitchFamily="2" charset="77"/>
                        </a:rPr>
                        <a:t>3M</a:t>
                      </a:r>
                    </a:p>
                  </a:txBody>
                  <a:tcPr anchor="ctr"/>
                </a:tc>
                <a:tc>
                  <a:txBody>
                    <a:bodyPr/>
                    <a:lstStyle/>
                    <a:p>
                      <a:pPr algn="ctr"/>
                      <a:r>
                        <a:rPr lang="en-GB" sz="1200" dirty="0">
                          <a:latin typeface="Poppins" panose="00000500000000000000" pitchFamily="2" charset="0"/>
                          <a:cs typeface="Poppins" panose="00000500000000000000" pitchFamily="2" charset="0"/>
                        </a:rPr>
                        <a:t>2.8</a:t>
                      </a:r>
                    </a:p>
                  </a:txBody>
                  <a:tcPr anchor="ctr"/>
                </a:tc>
                <a:extLst>
                  <a:ext uri="{0D108BD9-81ED-4DB2-BD59-A6C34878D82A}">
                    <a16:rowId xmlns:a16="http://schemas.microsoft.com/office/drawing/2014/main" val="2138413906"/>
                  </a:ext>
                </a:extLst>
              </a:tr>
              <a:tr h="322691">
                <a:tc>
                  <a:txBody>
                    <a:bodyPr/>
                    <a:lstStyle/>
                    <a:p>
                      <a:pPr algn="ctr"/>
                      <a:r>
                        <a:rPr lang="en-GB" sz="1200" b="0" i="0" dirty="0">
                          <a:latin typeface="Poppins Medium" pitchFamily="2" charset="77"/>
                          <a:cs typeface="Poppins Medium" pitchFamily="2" charset="77"/>
                        </a:rPr>
                        <a:t>1Y</a:t>
                      </a:r>
                    </a:p>
                  </a:txBody>
                  <a:tcPr anchor="ctr"/>
                </a:tc>
                <a:tc>
                  <a:txBody>
                    <a:bodyPr/>
                    <a:lstStyle/>
                    <a:p>
                      <a:pPr algn="ctr"/>
                      <a:r>
                        <a:rPr lang="en-GB" sz="1200" dirty="0">
                          <a:latin typeface="Poppins" panose="00000500000000000000" pitchFamily="2" charset="0"/>
                          <a:cs typeface="Poppins" panose="00000500000000000000" pitchFamily="2" charset="0"/>
                        </a:rPr>
                        <a:t>4.48</a:t>
                      </a:r>
                    </a:p>
                  </a:txBody>
                  <a:tcPr anchor="ctr"/>
                </a:tc>
                <a:extLst>
                  <a:ext uri="{0D108BD9-81ED-4DB2-BD59-A6C34878D82A}">
                    <a16:rowId xmlns:a16="http://schemas.microsoft.com/office/drawing/2014/main" val="3166624808"/>
                  </a:ext>
                </a:extLst>
              </a:tr>
              <a:tr h="322691">
                <a:tc>
                  <a:txBody>
                    <a:bodyPr/>
                    <a:lstStyle/>
                    <a:p>
                      <a:pPr algn="ctr"/>
                      <a:r>
                        <a:rPr lang="en-GB" sz="1200" b="0" i="0" dirty="0">
                          <a:latin typeface="Poppins Medium" pitchFamily="2" charset="77"/>
                          <a:cs typeface="Poppins Medium" pitchFamily="2" charset="77"/>
                        </a:rPr>
                        <a:t>3Y (p.a.)</a:t>
                      </a:r>
                    </a:p>
                  </a:txBody>
                  <a:tcPr anchor="ctr"/>
                </a:tc>
                <a:tc>
                  <a:txBody>
                    <a:bodyPr/>
                    <a:lstStyle/>
                    <a:p>
                      <a:pPr algn="ctr"/>
                      <a:r>
                        <a:rPr lang="en-GB" sz="1200" dirty="0">
                          <a:latin typeface="Poppins" panose="00000500000000000000" pitchFamily="2" charset="0"/>
                          <a:cs typeface="Poppins" panose="00000500000000000000" pitchFamily="2" charset="0"/>
                        </a:rPr>
                        <a:t>7.84</a:t>
                      </a:r>
                    </a:p>
                  </a:txBody>
                  <a:tcPr anchor="ctr"/>
                </a:tc>
                <a:extLst>
                  <a:ext uri="{0D108BD9-81ED-4DB2-BD59-A6C34878D82A}">
                    <a16:rowId xmlns:a16="http://schemas.microsoft.com/office/drawing/2014/main" val="2542313557"/>
                  </a:ext>
                </a:extLst>
              </a:tr>
              <a:tr h="322691">
                <a:tc>
                  <a:txBody>
                    <a:bodyPr/>
                    <a:lstStyle/>
                    <a:p>
                      <a:pPr algn="ctr"/>
                      <a:r>
                        <a:rPr lang="en-GB" sz="1200" b="0" i="0" dirty="0">
                          <a:latin typeface="Poppins Medium" pitchFamily="2" charset="77"/>
                          <a:cs typeface="Poppins Medium" pitchFamily="2" charset="77"/>
                        </a:rPr>
                        <a:t>5Y (p.a.)</a:t>
                      </a:r>
                    </a:p>
                  </a:txBody>
                  <a:tcPr anchor="ctr"/>
                </a:tc>
                <a:tc>
                  <a:txBody>
                    <a:bodyPr/>
                    <a:lstStyle/>
                    <a:p>
                      <a:pPr algn="ctr"/>
                      <a:r>
                        <a:rPr lang="en-GB" sz="1200" dirty="0">
                          <a:latin typeface="Poppins" panose="00000500000000000000" pitchFamily="2" charset="0"/>
                          <a:cs typeface="Poppins" panose="00000500000000000000" pitchFamily="2" charset="0"/>
                        </a:rPr>
                        <a:t>7.22</a:t>
                      </a:r>
                    </a:p>
                  </a:txBody>
                  <a:tcPr anchor="ctr"/>
                </a:tc>
                <a:extLst>
                  <a:ext uri="{0D108BD9-81ED-4DB2-BD59-A6C34878D82A}">
                    <a16:rowId xmlns:a16="http://schemas.microsoft.com/office/drawing/2014/main" val="3059036475"/>
                  </a:ext>
                </a:extLst>
              </a:tr>
              <a:tr h="322691">
                <a:tc>
                  <a:txBody>
                    <a:bodyPr/>
                    <a:lstStyle/>
                    <a:p>
                      <a:pPr algn="ctr"/>
                      <a:r>
                        <a:rPr lang="en-GB" sz="1200" b="0" i="0" dirty="0">
                          <a:latin typeface="Poppins Medium" pitchFamily="2" charset="77"/>
                          <a:cs typeface="Poppins Medium" pitchFamily="2" charset="77"/>
                        </a:rPr>
                        <a:t>10Y (p.a.)</a:t>
                      </a:r>
                    </a:p>
                  </a:txBody>
                  <a:tcPr anchor="ctr"/>
                </a:tc>
                <a:tc>
                  <a:txBody>
                    <a:bodyPr/>
                    <a:lstStyle/>
                    <a:p>
                      <a:pPr algn="ctr"/>
                      <a:r>
                        <a:rPr lang="en-GB" sz="1200" dirty="0">
                          <a:latin typeface="Poppins" panose="00000500000000000000" pitchFamily="2" charset="0"/>
                          <a:cs typeface="Poppins" panose="00000500000000000000" pitchFamily="2" charset="0"/>
                        </a:rPr>
                        <a:t>8</a:t>
                      </a:r>
                    </a:p>
                  </a:txBody>
                  <a:tcPr anchor="ctr"/>
                </a:tc>
                <a:extLst>
                  <a:ext uri="{0D108BD9-81ED-4DB2-BD59-A6C34878D82A}">
                    <a16:rowId xmlns:a16="http://schemas.microsoft.com/office/drawing/2014/main" val="2296651477"/>
                  </a:ext>
                </a:extLst>
              </a:tr>
            </a:tbl>
          </a:graphicData>
        </a:graphic>
      </p:graphicFrame>
      <p:graphicFrame>
        <p:nvGraphicFramePr>
          <p:cNvPr id="50" name="Table 49">
            <a:extLst>
              <a:ext uri="{FF2B5EF4-FFF2-40B4-BE49-F238E27FC236}">
                <a16:creationId xmlns:a16="http://schemas.microsoft.com/office/drawing/2014/main" id="{EBD50BA9-BD8E-899A-6758-5A2346BFCE15}"/>
              </a:ext>
            </a:extLst>
          </p:cNvPr>
          <p:cNvGraphicFramePr>
            <a:graphicFrameLocks noGrp="1"/>
          </p:cNvGraphicFramePr>
          <p:nvPr>
            <p:extLst>
              <p:ext uri="{D42A27DB-BD31-4B8C-83A1-F6EECF244321}">
                <p14:modId xmlns:p14="http://schemas.microsoft.com/office/powerpoint/2010/main" val="1110895036"/>
              </p:ext>
            </p:extLst>
          </p:nvPr>
        </p:nvGraphicFramePr>
        <p:xfrm>
          <a:off x="300602" y="4407692"/>
          <a:ext cx="2257708" cy="1931725"/>
        </p:xfrm>
        <a:graphic>
          <a:graphicData uri="http://schemas.openxmlformats.org/drawingml/2006/table">
            <a:tbl>
              <a:tblPr firstRow="1" bandRow="1">
                <a:tableStyleId>{5940675A-B579-460E-94D1-54222C63F5DA}</a:tableStyleId>
              </a:tblPr>
              <a:tblGrid>
                <a:gridCol w="1128854">
                  <a:extLst>
                    <a:ext uri="{9D8B030D-6E8A-4147-A177-3AD203B41FA5}">
                      <a16:colId xmlns:a16="http://schemas.microsoft.com/office/drawing/2014/main" val="3312973993"/>
                    </a:ext>
                  </a:extLst>
                </a:gridCol>
                <a:gridCol w="1128854">
                  <a:extLst>
                    <a:ext uri="{9D8B030D-6E8A-4147-A177-3AD203B41FA5}">
                      <a16:colId xmlns:a16="http://schemas.microsoft.com/office/drawing/2014/main" val="1665572830"/>
                    </a:ext>
                  </a:extLst>
                </a:gridCol>
              </a:tblGrid>
              <a:tr h="318270">
                <a:tc>
                  <a:txBody>
                    <a:bodyPr/>
                    <a:lstStyle/>
                    <a:p>
                      <a:pPr algn="ctr"/>
                      <a:r>
                        <a:rPr lang="en-GB" sz="1200" b="1" i="0" dirty="0">
                          <a:latin typeface="Poppins SemiBold" pitchFamily="2" charset="77"/>
                          <a:cs typeface="Poppins SemiBold" pitchFamily="2" charset="77"/>
                        </a:rPr>
                        <a:t>Time period</a:t>
                      </a:r>
                    </a:p>
                  </a:txBody>
                  <a:tcPr anchor="ctr"/>
                </a:tc>
                <a:tc>
                  <a:txBody>
                    <a:bodyPr/>
                    <a:lstStyle/>
                    <a:p>
                      <a:pPr algn="ctr"/>
                      <a:r>
                        <a:rPr lang="en-GB" sz="1200" b="1" i="0" dirty="0">
                          <a:latin typeface="Poppins SemiBold" pitchFamily="2" charset="77"/>
                          <a:cs typeface="Poppins SemiBold" pitchFamily="2" charset="77"/>
                        </a:rPr>
                        <a:t>Return (%)</a:t>
                      </a:r>
                    </a:p>
                  </a:txBody>
                  <a:tcPr anchor="ctr"/>
                </a:tc>
                <a:extLst>
                  <a:ext uri="{0D108BD9-81ED-4DB2-BD59-A6C34878D82A}">
                    <a16:rowId xmlns:a16="http://schemas.microsoft.com/office/drawing/2014/main" val="1372682613"/>
                  </a:ext>
                </a:extLst>
              </a:tr>
              <a:tr h="322691">
                <a:tc>
                  <a:txBody>
                    <a:bodyPr/>
                    <a:lstStyle/>
                    <a:p>
                      <a:pPr algn="ctr"/>
                      <a:r>
                        <a:rPr lang="en-GB" sz="1200" b="0" i="0" dirty="0">
                          <a:latin typeface="Poppins Medium" pitchFamily="2" charset="77"/>
                          <a:cs typeface="Poppins Medium" pitchFamily="2" charset="77"/>
                        </a:rPr>
                        <a:t>3M</a:t>
                      </a:r>
                    </a:p>
                  </a:txBody>
                  <a:tcPr anchor="ctr"/>
                </a:tc>
                <a:tc>
                  <a:txBody>
                    <a:bodyPr/>
                    <a:lstStyle/>
                    <a:p>
                      <a:pPr algn="ctr"/>
                      <a:r>
                        <a:rPr lang="en-GB" sz="1200" dirty="0">
                          <a:latin typeface="Poppins" panose="00000500000000000000" pitchFamily="2" charset="0"/>
                          <a:cs typeface="Poppins" panose="00000500000000000000" pitchFamily="2" charset="0"/>
                        </a:rPr>
                        <a:t>2.6</a:t>
                      </a:r>
                    </a:p>
                  </a:txBody>
                  <a:tcPr anchor="ctr"/>
                </a:tc>
                <a:extLst>
                  <a:ext uri="{0D108BD9-81ED-4DB2-BD59-A6C34878D82A}">
                    <a16:rowId xmlns:a16="http://schemas.microsoft.com/office/drawing/2014/main" val="2138413906"/>
                  </a:ext>
                </a:extLst>
              </a:tr>
              <a:tr h="322691">
                <a:tc>
                  <a:txBody>
                    <a:bodyPr/>
                    <a:lstStyle/>
                    <a:p>
                      <a:pPr algn="ctr"/>
                      <a:r>
                        <a:rPr lang="en-GB" sz="1200" b="0" i="0" dirty="0">
                          <a:latin typeface="Poppins Medium" pitchFamily="2" charset="77"/>
                          <a:cs typeface="Poppins Medium" pitchFamily="2" charset="77"/>
                        </a:rPr>
                        <a:t>1Y</a:t>
                      </a:r>
                    </a:p>
                  </a:txBody>
                  <a:tcPr anchor="ctr"/>
                </a:tc>
                <a:tc>
                  <a:txBody>
                    <a:bodyPr/>
                    <a:lstStyle/>
                    <a:p>
                      <a:pPr algn="ctr"/>
                      <a:r>
                        <a:rPr lang="en-GB" sz="1200" dirty="0">
                          <a:latin typeface="Poppins" panose="00000500000000000000" pitchFamily="2" charset="0"/>
                          <a:cs typeface="Poppins" panose="00000500000000000000" pitchFamily="2" charset="0"/>
                        </a:rPr>
                        <a:t>23.52</a:t>
                      </a:r>
                    </a:p>
                  </a:txBody>
                  <a:tcPr anchor="ctr"/>
                </a:tc>
                <a:extLst>
                  <a:ext uri="{0D108BD9-81ED-4DB2-BD59-A6C34878D82A}">
                    <a16:rowId xmlns:a16="http://schemas.microsoft.com/office/drawing/2014/main" val="3166624808"/>
                  </a:ext>
                </a:extLst>
              </a:tr>
              <a:tr h="322691">
                <a:tc>
                  <a:txBody>
                    <a:bodyPr/>
                    <a:lstStyle/>
                    <a:p>
                      <a:pPr algn="ctr"/>
                      <a:r>
                        <a:rPr lang="en-GB" sz="1200" b="0" i="0" dirty="0">
                          <a:latin typeface="Poppins Medium" pitchFamily="2" charset="77"/>
                          <a:cs typeface="Poppins Medium" pitchFamily="2" charset="77"/>
                        </a:rPr>
                        <a:t>3Y (p.a.)</a:t>
                      </a:r>
                    </a:p>
                  </a:txBody>
                  <a:tcPr anchor="ctr"/>
                </a:tc>
                <a:tc>
                  <a:txBody>
                    <a:bodyPr/>
                    <a:lstStyle/>
                    <a:p>
                      <a:pPr algn="ctr"/>
                      <a:r>
                        <a:rPr lang="en-GB" sz="1200" dirty="0">
                          <a:latin typeface="Poppins" panose="00000500000000000000" pitchFamily="2" charset="0"/>
                          <a:cs typeface="Poppins" panose="00000500000000000000" pitchFamily="2" charset="0"/>
                        </a:rPr>
                        <a:t>14.88</a:t>
                      </a:r>
                    </a:p>
                  </a:txBody>
                  <a:tcPr anchor="ctr"/>
                </a:tc>
                <a:extLst>
                  <a:ext uri="{0D108BD9-81ED-4DB2-BD59-A6C34878D82A}">
                    <a16:rowId xmlns:a16="http://schemas.microsoft.com/office/drawing/2014/main" val="2542313557"/>
                  </a:ext>
                </a:extLst>
              </a:tr>
              <a:tr h="322691">
                <a:tc>
                  <a:txBody>
                    <a:bodyPr/>
                    <a:lstStyle/>
                    <a:p>
                      <a:pPr algn="ctr"/>
                      <a:r>
                        <a:rPr lang="en-GB" sz="1200" b="0" i="0" dirty="0">
                          <a:latin typeface="Poppins Medium" pitchFamily="2" charset="77"/>
                          <a:cs typeface="Poppins Medium" pitchFamily="2" charset="77"/>
                        </a:rPr>
                        <a:t>5Y (p.a.)</a:t>
                      </a:r>
                    </a:p>
                  </a:txBody>
                  <a:tcPr anchor="ctr"/>
                </a:tc>
                <a:tc>
                  <a:txBody>
                    <a:bodyPr/>
                    <a:lstStyle/>
                    <a:p>
                      <a:pPr algn="ctr"/>
                      <a:r>
                        <a:rPr lang="en-GB" sz="1200" dirty="0">
                          <a:latin typeface="Poppins" panose="00000500000000000000" pitchFamily="2" charset="0"/>
                          <a:cs typeface="Poppins" panose="00000500000000000000" pitchFamily="2" charset="0"/>
                        </a:rPr>
                        <a:t>12.36</a:t>
                      </a:r>
                    </a:p>
                  </a:txBody>
                  <a:tcPr anchor="ctr"/>
                </a:tc>
                <a:extLst>
                  <a:ext uri="{0D108BD9-81ED-4DB2-BD59-A6C34878D82A}">
                    <a16:rowId xmlns:a16="http://schemas.microsoft.com/office/drawing/2014/main" val="3059036475"/>
                  </a:ext>
                </a:extLst>
              </a:tr>
              <a:tr h="322691">
                <a:tc>
                  <a:txBody>
                    <a:bodyPr/>
                    <a:lstStyle/>
                    <a:p>
                      <a:pPr algn="ctr"/>
                      <a:r>
                        <a:rPr lang="en-GB" sz="1200" b="0" i="0" dirty="0">
                          <a:latin typeface="Poppins Medium" pitchFamily="2" charset="77"/>
                          <a:cs typeface="Poppins Medium" pitchFamily="2" charset="77"/>
                        </a:rPr>
                        <a:t>10Y (p.a.)</a:t>
                      </a:r>
                    </a:p>
                  </a:txBody>
                  <a:tcPr anchor="ctr"/>
                </a:tc>
                <a:tc>
                  <a:txBody>
                    <a:bodyPr/>
                    <a:lstStyle/>
                    <a:p>
                      <a:pPr algn="ctr"/>
                      <a:r>
                        <a:rPr lang="en-GB" sz="1200" dirty="0">
                          <a:latin typeface="Poppins" panose="00000500000000000000" pitchFamily="2" charset="0"/>
                          <a:cs typeface="Poppins" panose="00000500000000000000" pitchFamily="2" charset="0"/>
                        </a:rPr>
                        <a:t>11.42</a:t>
                      </a:r>
                    </a:p>
                  </a:txBody>
                  <a:tcPr anchor="ctr"/>
                </a:tc>
                <a:extLst>
                  <a:ext uri="{0D108BD9-81ED-4DB2-BD59-A6C34878D82A}">
                    <a16:rowId xmlns:a16="http://schemas.microsoft.com/office/drawing/2014/main" val="2296651477"/>
                  </a:ext>
                </a:extLst>
              </a:tr>
            </a:tbl>
          </a:graphicData>
        </a:graphic>
      </p:graphicFrame>
      <p:graphicFrame>
        <p:nvGraphicFramePr>
          <p:cNvPr id="51" name="Table 50">
            <a:extLst>
              <a:ext uri="{FF2B5EF4-FFF2-40B4-BE49-F238E27FC236}">
                <a16:creationId xmlns:a16="http://schemas.microsoft.com/office/drawing/2014/main" id="{EE610C80-88BC-0209-9C5F-24D3FE6230AB}"/>
              </a:ext>
            </a:extLst>
          </p:cNvPr>
          <p:cNvGraphicFramePr>
            <a:graphicFrameLocks noGrp="1"/>
          </p:cNvGraphicFramePr>
          <p:nvPr>
            <p:extLst>
              <p:ext uri="{D42A27DB-BD31-4B8C-83A1-F6EECF244321}">
                <p14:modId xmlns:p14="http://schemas.microsoft.com/office/powerpoint/2010/main" val="796981005"/>
              </p:ext>
            </p:extLst>
          </p:nvPr>
        </p:nvGraphicFramePr>
        <p:xfrm>
          <a:off x="300602" y="1735504"/>
          <a:ext cx="2257708" cy="1931725"/>
        </p:xfrm>
        <a:graphic>
          <a:graphicData uri="http://schemas.openxmlformats.org/drawingml/2006/table">
            <a:tbl>
              <a:tblPr firstRow="1" bandRow="1">
                <a:tableStyleId>{5940675A-B579-460E-94D1-54222C63F5DA}</a:tableStyleId>
              </a:tblPr>
              <a:tblGrid>
                <a:gridCol w="1128854">
                  <a:extLst>
                    <a:ext uri="{9D8B030D-6E8A-4147-A177-3AD203B41FA5}">
                      <a16:colId xmlns:a16="http://schemas.microsoft.com/office/drawing/2014/main" val="3312973993"/>
                    </a:ext>
                  </a:extLst>
                </a:gridCol>
                <a:gridCol w="1128854">
                  <a:extLst>
                    <a:ext uri="{9D8B030D-6E8A-4147-A177-3AD203B41FA5}">
                      <a16:colId xmlns:a16="http://schemas.microsoft.com/office/drawing/2014/main" val="1665572830"/>
                    </a:ext>
                  </a:extLst>
                </a:gridCol>
              </a:tblGrid>
              <a:tr h="318270">
                <a:tc>
                  <a:txBody>
                    <a:bodyPr/>
                    <a:lstStyle/>
                    <a:p>
                      <a:pPr algn="ctr"/>
                      <a:r>
                        <a:rPr lang="en-GB" sz="1200" b="1" i="0" dirty="0">
                          <a:latin typeface="Poppins SemiBold" pitchFamily="2" charset="77"/>
                          <a:cs typeface="Poppins SemiBold" pitchFamily="2" charset="77"/>
                        </a:rPr>
                        <a:t>Time period</a:t>
                      </a:r>
                    </a:p>
                  </a:txBody>
                  <a:tcPr anchor="ctr"/>
                </a:tc>
                <a:tc>
                  <a:txBody>
                    <a:bodyPr/>
                    <a:lstStyle/>
                    <a:p>
                      <a:pPr algn="ctr"/>
                      <a:r>
                        <a:rPr lang="en-GB" sz="1200" b="1" i="0" dirty="0">
                          <a:latin typeface="Poppins SemiBold" pitchFamily="2" charset="77"/>
                          <a:cs typeface="Poppins SemiBold" pitchFamily="2" charset="77"/>
                        </a:rPr>
                        <a:t>Return (%)</a:t>
                      </a:r>
                    </a:p>
                  </a:txBody>
                  <a:tcPr anchor="ctr"/>
                </a:tc>
                <a:extLst>
                  <a:ext uri="{0D108BD9-81ED-4DB2-BD59-A6C34878D82A}">
                    <a16:rowId xmlns:a16="http://schemas.microsoft.com/office/drawing/2014/main" val="1372682613"/>
                  </a:ext>
                </a:extLst>
              </a:tr>
              <a:tr h="322691">
                <a:tc>
                  <a:txBody>
                    <a:bodyPr/>
                    <a:lstStyle/>
                    <a:p>
                      <a:pPr algn="ctr"/>
                      <a:r>
                        <a:rPr lang="en-GB" sz="1200" b="0" i="0" dirty="0">
                          <a:latin typeface="Poppins Medium" pitchFamily="2" charset="77"/>
                          <a:cs typeface="Poppins Medium" pitchFamily="2" charset="77"/>
                        </a:rPr>
                        <a:t>3M</a:t>
                      </a:r>
                    </a:p>
                  </a:txBody>
                  <a:tcPr anchor="ctr"/>
                </a:tc>
                <a:tc>
                  <a:txBody>
                    <a:bodyPr/>
                    <a:lstStyle/>
                    <a:p>
                      <a:pPr algn="ctr"/>
                      <a:r>
                        <a:rPr lang="en-GB" sz="1200" dirty="0">
                          <a:latin typeface="Poppins" panose="00000500000000000000" pitchFamily="2" charset="0"/>
                          <a:cs typeface="Poppins" panose="00000500000000000000" pitchFamily="2" charset="0"/>
                        </a:rPr>
                        <a:t>-1.63</a:t>
                      </a:r>
                    </a:p>
                  </a:txBody>
                  <a:tcPr anchor="ctr"/>
                </a:tc>
                <a:extLst>
                  <a:ext uri="{0D108BD9-81ED-4DB2-BD59-A6C34878D82A}">
                    <a16:rowId xmlns:a16="http://schemas.microsoft.com/office/drawing/2014/main" val="2138413906"/>
                  </a:ext>
                </a:extLst>
              </a:tr>
              <a:tr h="322691">
                <a:tc>
                  <a:txBody>
                    <a:bodyPr/>
                    <a:lstStyle/>
                    <a:p>
                      <a:pPr algn="ctr"/>
                      <a:r>
                        <a:rPr lang="en-GB" sz="1200" b="0" i="0" dirty="0">
                          <a:latin typeface="Poppins Medium" pitchFamily="2" charset="77"/>
                          <a:cs typeface="Poppins Medium" pitchFamily="2" charset="77"/>
                        </a:rPr>
                        <a:t>1Y</a:t>
                      </a:r>
                    </a:p>
                  </a:txBody>
                  <a:tcPr anchor="ctr"/>
                </a:tc>
                <a:tc>
                  <a:txBody>
                    <a:bodyPr/>
                    <a:lstStyle/>
                    <a:p>
                      <a:pPr algn="ctr"/>
                      <a:r>
                        <a:rPr lang="en-GB" sz="1200" dirty="0">
                          <a:latin typeface="Poppins" panose="00000500000000000000" pitchFamily="2" charset="0"/>
                          <a:cs typeface="Poppins" panose="00000500000000000000" pitchFamily="2" charset="0"/>
                        </a:rPr>
                        <a:t>16.33</a:t>
                      </a:r>
                    </a:p>
                  </a:txBody>
                  <a:tcPr anchor="ctr"/>
                </a:tc>
                <a:extLst>
                  <a:ext uri="{0D108BD9-81ED-4DB2-BD59-A6C34878D82A}">
                    <a16:rowId xmlns:a16="http://schemas.microsoft.com/office/drawing/2014/main" val="3166624808"/>
                  </a:ext>
                </a:extLst>
              </a:tr>
              <a:tr h="322691">
                <a:tc>
                  <a:txBody>
                    <a:bodyPr/>
                    <a:lstStyle/>
                    <a:p>
                      <a:pPr algn="ctr"/>
                      <a:r>
                        <a:rPr lang="en-GB" sz="1200" b="0" i="0" dirty="0">
                          <a:latin typeface="Poppins Medium" pitchFamily="2" charset="77"/>
                          <a:cs typeface="Poppins Medium" pitchFamily="2" charset="77"/>
                        </a:rPr>
                        <a:t>3Y (p.a.)</a:t>
                      </a:r>
                    </a:p>
                  </a:txBody>
                  <a:tcPr anchor="ctr"/>
                </a:tc>
                <a:tc>
                  <a:txBody>
                    <a:bodyPr/>
                    <a:lstStyle/>
                    <a:p>
                      <a:pPr algn="ctr"/>
                      <a:r>
                        <a:rPr lang="en-GB" sz="1200" dirty="0">
                          <a:latin typeface="Poppins" panose="00000500000000000000" pitchFamily="2" charset="0"/>
                          <a:cs typeface="Poppins" panose="00000500000000000000" pitchFamily="2" charset="0"/>
                        </a:rPr>
                        <a:t>15.08</a:t>
                      </a:r>
                    </a:p>
                  </a:txBody>
                  <a:tcPr anchor="ctr"/>
                </a:tc>
                <a:extLst>
                  <a:ext uri="{0D108BD9-81ED-4DB2-BD59-A6C34878D82A}">
                    <a16:rowId xmlns:a16="http://schemas.microsoft.com/office/drawing/2014/main" val="2542313557"/>
                  </a:ext>
                </a:extLst>
              </a:tr>
              <a:tr h="322691">
                <a:tc>
                  <a:txBody>
                    <a:bodyPr/>
                    <a:lstStyle/>
                    <a:p>
                      <a:pPr algn="ctr"/>
                      <a:r>
                        <a:rPr lang="en-GB" sz="1200" b="0" i="0" dirty="0">
                          <a:latin typeface="Poppins Medium" pitchFamily="2" charset="77"/>
                          <a:cs typeface="Poppins Medium" pitchFamily="2" charset="77"/>
                        </a:rPr>
                        <a:t>5Y (p.a.)</a:t>
                      </a:r>
                    </a:p>
                  </a:txBody>
                  <a:tcPr anchor="ctr"/>
                </a:tc>
                <a:tc>
                  <a:txBody>
                    <a:bodyPr/>
                    <a:lstStyle/>
                    <a:p>
                      <a:pPr algn="ctr"/>
                      <a:r>
                        <a:rPr lang="en-GB" sz="1200" dirty="0">
                          <a:latin typeface="Poppins" panose="00000500000000000000" pitchFamily="2" charset="0"/>
                          <a:cs typeface="Poppins" panose="00000500000000000000" pitchFamily="2" charset="0"/>
                        </a:rPr>
                        <a:t>10.49</a:t>
                      </a:r>
                    </a:p>
                  </a:txBody>
                  <a:tcPr anchor="ctr"/>
                </a:tc>
                <a:extLst>
                  <a:ext uri="{0D108BD9-81ED-4DB2-BD59-A6C34878D82A}">
                    <a16:rowId xmlns:a16="http://schemas.microsoft.com/office/drawing/2014/main" val="3059036475"/>
                  </a:ext>
                </a:extLst>
              </a:tr>
              <a:tr h="322691">
                <a:tc>
                  <a:txBody>
                    <a:bodyPr/>
                    <a:lstStyle/>
                    <a:p>
                      <a:pPr algn="ctr"/>
                      <a:r>
                        <a:rPr lang="en-GB" sz="1200" b="0" i="0" dirty="0">
                          <a:latin typeface="Poppins Medium" pitchFamily="2" charset="77"/>
                          <a:cs typeface="Poppins Medium" pitchFamily="2" charset="77"/>
                        </a:rPr>
                        <a:t>10Y (p.a.)</a:t>
                      </a:r>
                    </a:p>
                  </a:txBody>
                  <a:tcPr anchor="ctr"/>
                </a:tc>
                <a:tc>
                  <a:txBody>
                    <a:bodyPr/>
                    <a:lstStyle/>
                    <a:p>
                      <a:pPr algn="ctr"/>
                      <a:r>
                        <a:rPr lang="en-GB" sz="1200" dirty="0">
                          <a:latin typeface="Poppins" panose="00000500000000000000" pitchFamily="2" charset="0"/>
                          <a:cs typeface="Poppins" panose="00000500000000000000" pitchFamily="2" charset="0"/>
                        </a:rPr>
                        <a:t>12.73</a:t>
                      </a:r>
                    </a:p>
                  </a:txBody>
                  <a:tcPr anchor="ctr"/>
                </a:tc>
                <a:extLst>
                  <a:ext uri="{0D108BD9-81ED-4DB2-BD59-A6C34878D82A}">
                    <a16:rowId xmlns:a16="http://schemas.microsoft.com/office/drawing/2014/main" val="2296651477"/>
                  </a:ext>
                </a:extLst>
              </a:tr>
            </a:tbl>
          </a:graphicData>
        </a:graphic>
      </p:graphicFrame>
      <p:graphicFrame>
        <p:nvGraphicFramePr>
          <p:cNvPr id="52" name="Table 51">
            <a:extLst>
              <a:ext uri="{FF2B5EF4-FFF2-40B4-BE49-F238E27FC236}">
                <a16:creationId xmlns:a16="http://schemas.microsoft.com/office/drawing/2014/main" id="{2DA5F0A8-46CE-C693-5FC4-ABE294F9130C}"/>
              </a:ext>
            </a:extLst>
          </p:cNvPr>
          <p:cNvGraphicFramePr>
            <a:graphicFrameLocks noGrp="1"/>
          </p:cNvGraphicFramePr>
          <p:nvPr>
            <p:extLst>
              <p:ext uri="{D42A27DB-BD31-4B8C-83A1-F6EECF244321}">
                <p14:modId xmlns:p14="http://schemas.microsoft.com/office/powerpoint/2010/main" val="481067359"/>
              </p:ext>
            </p:extLst>
          </p:nvPr>
        </p:nvGraphicFramePr>
        <p:xfrm>
          <a:off x="2948890" y="1726640"/>
          <a:ext cx="2257708" cy="1931725"/>
        </p:xfrm>
        <a:graphic>
          <a:graphicData uri="http://schemas.openxmlformats.org/drawingml/2006/table">
            <a:tbl>
              <a:tblPr firstRow="1" bandRow="1">
                <a:tableStyleId>{5940675A-B579-460E-94D1-54222C63F5DA}</a:tableStyleId>
              </a:tblPr>
              <a:tblGrid>
                <a:gridCol w="1128854">
                  <a:extLst>
                    <a:ext uri="{9D8B030D-6E8A-4147-A177-3AD203B41FA5}">
                      <a16:colId xmlns:a16="http://schemas.microsoft.com/office/drawing/2014/main" val="3312973993"/>
                    </a:ext>
                  </a:extLst>
                </a:gridCol>
                <a:gridCol w="1128854">
                  <a:extLst>
                    <a:ext uri="{9D8B030D-6E8A-4147-A177-3AD203B41FA5}">
                      <a16:colId xmlns:a16="http://schemas.microsoft.com/office/drawing/2014/main" val="1665572830"/>
                    </a:ext>
                  </a:extLst>
                </a:gridCol>
              </a:tblGrid>
              <a:tr h="318270">
                <a:tc>
                  <a:txBody>
                    <a:bodyPr/>
                    <a:lstStyle/>
                    <a:p>
                      <a:pPr algn="ctr"/>
                      <a:r>
                        <a:rPr lang="en-GB" sz="1200" b="1" i="0" dirty="0">
                          <a:latin typeface="Poppins SemiBold" pitchFamily="2" charset="77"/>
                          <a:cs typeface="Poppins SemiBold" pitchFamily="2" charset="77"/>
                        </a:rPr>
                        <a:t>Time period</a:t>
                      </a:r>
                    </a:p>
                  </a:txBody>
                  <a:tcPr anchor="ctr"/>
                </a:tc>
                <a:tc>
                  <a:txBody>
                    <a:bodyPr/>
                    <a:lstStyle/>
                    <a:p>
                      <a:pPr algn="ctr"/>
                      <a:r>
                        <a:rPr lang="en-GB" sz="1200" b="1" i="0" dirty="0">
                          <a:latin typeface="Poppins SemiBold" pitchFamily="2" charset="77"/>
                          <a:cs typeface="Poppins SemiBold" pitchFamily="2" charset="77"/>
                        </a:rPr>
                        <a:t>Return (%)</a:t>
                      </a:r>
                    </a:p>
                  </a:txBody>
                  <a:tcPr anchor="ctr"/>
                </a:tc>
                <a:extLst>
                  <a:ext uri="{0D108BD9-81ED-4DB2-BD59-A6C34878D82A}">
                    <a16:rowId xmlns:a16="http://schemas.microsoft.com/office/drawing/2014/main" val="1372682613"/>
                  </a:ext>
                </a:extLst>
              </a:tr>
              <a:tr h="322691">
                <a:tc>
                  <a:txBody>
                    <a:bodyPr/>
                    <a:lstStyle/>
                    <a:p>
                      <a:pPr algn="ctr"/>
                      <a:r>
                        <a:rPr lang="en-GB" sz="1200" b="0" i="0" dirty="0">
                          <a:latin typeface="Poppins Medium" pitchFamily="2" charset="77"/>
                          <a:cs typeface="Poppins Medium" pitchFamily="2" charset="77"/>
                        </a:rPr>
                        <a:t>3M</a:t>
                      </a:r>
                    </a:p>
                  </a:txBody>
                  <a:tcPr anchor="ctr"/>
                </a:tc>
                <a:tc>
                  <a:txBody>
                    <a:bodyPr/>
                    <a:lstStyle/>
                    <a:p>
                      <a:pPr algn="ctr"/>
                      <a:r>
                        <a:rPr lang="en-GB" sz="1200" dirty="0">
                          <a:latin typeface="Poppins" panose="00000500000000000000" pitchFamily="2" charset="0"/>
                          <a:cs typeface="Poppins" panose="00000500000000000000" pitchFamily="2" charset="0"/>
                        </a:rPr>
                        <a:t>1.68</a:t>
                      </a:r>
                    </a:p>
                  </a:txBody>
                  <a:tcPr anchor="ctr"/>
                </a:tc>
                <a:extLst>
                  <a:ext uri="{0D108BD9-81ED-4DB2-BD59-A6C34878D82A}">
                    <a16:rowId xmlns:a16="http://schemas.microsoft.com/office/drawing/2014/main" val="2138413906"/>
                  </a:ext>
                </a:extLst>
              </a:tr>
              <a:tr h="322691">
                <a:tc>
                  <a:txBody>
                    <a:bodyPr/>
                    <a:lstStyle/>
                    <a:p>
                      <a:pPr algn="ctr"/>
                      <a:r>
                        <a:rPr lang="en-GB" sz="1200" b="0" i="0" dirty="0">
                          <a:latin typeface="Poppins Medium" pitchFamily="2" charset="77"/>
                          <a:cs typeface="Poppins Medium" pitchFamily="2" charset="77"/>
                        </a:rPr>
                        <a:t>1Y</a:t>
                      </a:r>
                    </a:p>
                  </a:txBody>
                  <a:tcPr anchor="ctr"/>
                </a:tc>
                <a:tc>
                  <a:txBody>
                    <a:bodyPr/>
                    <a:lstStyle/>
                    <a:p>
                      <a:pPr algn="ctr"/>
                      <a:r>
                        <a:rPr lang="en-GB" sz="1200" dirty="0">
                          <a:latin typeface="Poppins" panose="00000500000000000000" pitchFamily="2" charset="0"/>
                          <a:cs typeface="Poppins" panose="00000500000000000000" pitchFamily="2" charset="0"/>
                        </a:rPr>
                        <a:t>18.94</a:t>
                      </a:r>
                    </a:p>
                  </a:txBody>
                  <a:tcPr anchor="ctr"/>
                </a:tc>
                <a:extLst>
                  <a:ext uri="{0D108BD9-81ED-4DB2-BD59-A6C34878D82A}">
                    <a16:rowId xmlns:a16="http://schemas.microsoft.com/office/drawing/2014/main" val="3166624808"/>
                  </a:ext>
                </a:extLst>
              </a:tr>
              <a:tr h="322691">
                <a:tc>
                  <a:txBody>
                    <a:bodyPr/>
                    <a:lstStyle/>
                    <a:p>
                      <a:pPr algn="ctr"/>
                      <a:r>
                        <a:rPr lang="en-GB" sz="1200" b="0" i="0" dirty="0">
                          <a:latin typeface="Poppins Medium" pitchFamily="2" charset="77"/>
                          <a:cs typeface="Poppins Medium" pitchFamily="2" charset="77"/>
                        </a:rPr>
                        <a:t>3Y (p.a.)</a:t>
                      </a:r>
                    </a:p>
                  </a:txBody>
                  <a:tcPr anchor="ctr"/>
                </a:tc>
                <a:tc>
                  <a:txBody>
                    <a:bodyPr/>
                    <a:lstStyle/>
                    <a:p>
                      <a:pPr algn="ctr"/>
                      <a:r>
                        <a:rPr lang="en-GB" sz="1200" dirty="0">
                          <a:latin typeface="Poppins" panose="00000500000000000000" pitchFamily="2" charset="0"/>
                          <a:cs typeface="Poppins" panose="00000500000000000000" pitchFamily="2" charset="0"/>
                        </a:rPr>
                        <a:t>10.02</a:t>
                      </a:r>
                    </a:p>
                  </a:txBody>
                  <a:tcPr anchor="ctr"/>
                </a:tc>
                <a:extLst>
                  <a:ext uri="{0D108BD9-81ED-4DB2-BD59-A6C34878D82A}">
                    <a16:rowId xmlns:a16="http://schemas.microsoft.com/office/drawing/2014/main" val="2542313557"/>
                  </a:ext>
                </a:extLst>
              </a:tr>
              <a:tr h="322691">
                <a:tc>
                  <a:txBody>
                    <a:bodyPr/>
                    <a:lstStyle/>
                    <a:p>
                      <a:pPr algn="ctr"/>
                      <a:r>
                        <a:rPr lang="en-GB" sz="1200" b="0" i="0" dirty="0">
                          <a:latin typeface="Poppins Medium" pitchFamily="2" charset="77"/>
                          <a:cs typeface="Poppins Medium" pitchFamily="2" charset="77"/>
                        </a:rPr>
                        <a:t>5Y (p.a.)</a:t>
                      </a:r>
                    </a:p>
                  </a:txBody>
                  <a:tcPr anchor="ctr"/>
                </a:tc>
                <a:tc>
                  <a:txBody>
                    <a:bodyPr/>
                    <a:lstStyle/>
                    <a:p>
                      <a:pPr algn="ctr"/>
                      <a:r>
                        <a:rPr lang="en-GB" sz="1200" dirty="0">
                          <a:latin typeface="Poppins" panose="00000500000000000000" pitchFamily="2" charset="0"/>
                          <a:cs typeface="Poppins" panose="00000500000000000000" pitchFamily="2" charset="0"/>
                        </a:rPr>
                        <a:t>5.67</a:t>
                      </a:r>
                    </a:p>
                  </a:txBody>
                  <a:tcPr anchor="ctr"/>
                </a:tc>
                <a:extLst>
                  <a:ext uri="{0D108BD9-81ED-4DB2-BD59-A6C34878D82A}">
                    <a16:rowId xmlns:a16="http://schemas.microsoft.com/office/drawing/2014/main" val="3059036475"/>
                  </a:ext>
                </a:extLst>
              </a:tr>
              <a:tr h="322691">
                <a:tc>
                  <a:txBody>
                    <a:bodyPr/>
                    <a:lstStyle/>
                    <a:p>
                      <a:pPr algn="ctr"/>
                      <a:r>
                        <a:rPr lang="en-GB" sz="1200" b="0" i="0" dirty="0">
                          <a:latin typeface="Poppins Medium" pitchFamily="2" charset="77"/>
                          <a:cs typeface="Poppins Medium" pitchFamily="2" charset="77"/>
                        </a:rPr>
                        <a:t>10Y (p.a.)</a:t>
                      </a:r>
                    </a:p>
                  </a:txBody>
                  <a:tcPr anchor="ctr"/>
                </a:tc>
                <a:tc>
                  <a:txBody>
                    <a:bodyPr/>
                    <a:lstStyle/>
                    <a:p>
                      <a:pPr algn="ctr"/>
                      <a:r>
                        <a:rPr lang="en-GB" sz="1200" dirty="0">
                          <a:latin typeface="Poppins" panose="00000500000000000000" pitchFamily="2" charset="0"/>
                          <a:cs typeface="Poppins" panose="00000500000000000000" pitchFamily="2" charset="0"/>
                        </a:rPr>
                        <a:t>9.29</a:t>
                      </a:r>
                    </a:p>
                  </a:txBody>
                  <a:tcPr anchor="ctr"/>
                </a:tc>
                <a:extLst>
                  <a:ext uri="{0D108BD9-81ED-4DB2-BD59-A6C34878D82A}">
                    <a16:rowId xmlns:a16="http://schemas.microsoft.com/office/drawing/2014/main" val="2296651477"/>
                  </a:ext>
                </a:extLst>
              </a:tr>
            </a:tbl>
          </a:graphicData>
        </a:graphic>
      </p:graphicFrame>
      <p:graphicFrame>
        <p:nvGraphicFramePr>
          <p:cNvPr id="53" name="Table 52">
            <a:extLst>
              <a:ext uri="{FF2B5EF4-FFF2-40B4-BE49-F238E27FC236}">
                <a16:creationId xmlns:a16="http://schemas.microsoft.com/office/drawing/2014/main" id="{46F97461-516D-E461-41E4-3FEEF039CE98}"/>
              </a:ext>
            </a:extLst>
          </p:cNvPr>
          <p:cNvGraphicFramePr>
            <a:graphicFrameLocks noGrp="1"/>
          </p:cNvGraphicFramePr>
          <p:nvPr>
            <p:extLst>
              <p:ext uri="{D42A27DB-BD31-4B8C-83A1-F6EECF244321}">
                <p14:modId xmlns:p14="http://schemas.microsoft.com/office/powerpoint/2010/main" val="2398784330"/>
              </p:ext>
            </p:extLst>
          </p:nvPr>
        </p:nvGraphicFramePr>
        <p:xfrm>
          <a:off x="5710027" y="1726639"/>
          <a:ext cx="2257708" cy="1888222"/>
        </p:xfrm>
        <a:graphic>
          <a:graphicData uri="http://schemas.openxmlformats.org/drawingml/2006/table">
            <a:tbl>
              <a:tblPr firstRow="1" bandRow="1">
                <a:tableStyleId>{5940675A-B579-460E-94D1-54222C63F5DA}</a:tableStyleId>
              </a:tblPr>
              <a:tblGrid>
                <a:gridCol w="1128854">
                  <a:extLst>
                    <a:ext uri="{9D8B030D-6E8A-4147-A177-3AD203B41FA5}">
                      <a16:colId xmlns:a16="http://schemas.microsoft.com/office/drawing/2014/main" val="3312973993"/>
                    </a:ext>
                  </a:extLst>
                </a:gridCol>
                <a:gridCol w="1128854">
                  <a:extLst>
                    <a:ext uri="{9D8B030D-6E8A-4147-A177-3AD203B41FA5}">
                      <a16:colId xmlns:a16="http://schemas.microsoft.com/office/drawing/2014/main" val="1665572830"/>
                    </a:ext>
                  </a:extLst>
                </a:gridCol>
              </a:tblGrid>
              <a:tr h="311102">
                <a:tc>
                  <a:txBody>
                    <a:bodyPr/>
                    <a:lstStyle/>
                    <a:p>
                      <a:pPr algn="ctr"/>
                      <a:r>
                        <a:rPr lang="en-GB" sz="1200" b="1" i="0" dirty="0">
                          <a:latin typeface="Poppins SemiBold" pitchFamily="2" charset="77"/>
                          <a:cs typeface="Poppins SemiBold" pitchFamily="2" charset="77"/>
                        </a:rPr>
                        <a:t>Time period</a:t>
                      </a:r>
                    </a:p>
                  </a:txBody>
                  <a:tcPr anchor="ctr"/>
                </a:tc>
                <a:tc>
                  <a:txBody>
                    <a:bodyPr/>
                    <a:lstStyle/>
                    <a:p>
                      <a:pPr algn="ctr"/>
                      <a:r>
                        <a:rPr lang="en-GB" sz="1200" b="1" i="0" dirty="0">
                          <a:latin typeface="Poppins SemiBold" pitchFamily="2" charset="77"/>
                          <a:cs typeface="Poppins SemiBold" pitchFamily="2" charset="77"/>
                        </a:rPr>
                        <a:t>Return (%)</a:t>
                      </a:r>
                    </a:p>
                  </a:txBody>
                  <a:tcPr anchor="ctr"/>
                </a:tc>
                <a:extLst>
                  <a:ext uri="{0D108BD9-81ED-4DB2-BD59-A6C34878D82A}">
                    <a16:rowId xmlns:a16="http://schemas.microsoft.com/office/drawing/2014/main" val="1372682613"/>
                  </a:ext>
                </a:extLst>
              </a:tr>
              <a:tr h="315424">
                <a:tc>
                  <a:txBody>
                    <a:bodyPr/>
                    <a:lstStyle/>
                    <a:p>
                      <a:pPr algn="ctr"/>
                      <a:r>
                        <a:rPr lang="en-GB" sz="1200" b="0" i="0" dirty="0">
                          <a:latin typeface="Poppins Medium" pitchFamily="2" charset="77"/>
                          <a:cs typeface="Poppins Medium" pitchFamily="2" charset="77"/>
                        </a:rPr>
                        <a:t>3M</a:t>
                      </a:r>
                    </a:p>
                  </a:txBody>
                  <a:tcPr anchor="ctr"/>
                </a:tc>
                <a:tc>
                  <a:txBody>
                    <a:bodyPr/>
                    <a:lstStyle/>
                    <a:p>
                      <a:pPr algn="ctr"/>
                      <a:r>
                        <a:rPr lang="en-GB" sz="1200" dirty="0">
                          <a:latin typeface="Poppins" panose="00000500000000000000" pitchFamily="2" charset="0"/>
                          <a:cs typeface="Poppins" panose="00000500000000000000" pitchFamily="2" charset="0"/>
                        </a:rPr>
                        <a:t>-1.28</a:t>
                      </a:r>
                    </a:p>
                  </a:txBody>
                  <a:tcPr anchor="ctr"/>
                </a:tc>
                <a:extLst>
                  <a:ext uri="{0D108BD9-81ED-4DB2-BD59-A6C34878D82A}">
                    <a16:rowId xmlns:a16="http://schemas.microsoft.com/office/drawing/2014/main" val="2138413906"/>
                  </a:ext>
                </a:extLst>
              </a:tr>
              <a:tr h="315424">
                <a:tc>
                  <a:txBody>
                    <a:bodyPr/>
                    <a:lstStyle/>
                    <a:p>
                      <a:pPr algn="ctr"/>
                      <a:r>
                        <a:rPr lang="en-GB" sz="1200" b="0" i="0" dirty="0">
                          <a:latin typeface="Poppins Medium" pitchFamily="2" charset="77"/>
                          <a:cs typeface="Poppins Medium" pitchFamily="2" charset="77"/>
                        </a:rPr>
                        <a:t>1Y</a:t>
                      </a:r>
                    </a:p>
                  </a:txBody>
                  <a:tcPr anchor="ctr"/>
                </a:tc>
                <a:tc>
                  <a:txBody>
                    <a:bodyPr/>
                    <a:lstStyle/>
                    <a:p>
                      <a:pPr algn="ctr"/>
                      <a:r>
                        <a:rPr lang="en-GB" sz="1200" dirty="0">
                          <a:latin typeface="Poppins" panose="00000500000000000000" pitchFamily="2" charset="0"/>
                          <a:cs typeface="Poppins" panose="00000500000000000000" pitchFamily="2" charset="0"/>
                        </a:rPr>
                        <a:t>25.51</a:t>
                      </a:r>
                    </a:p>
                  </a:txBody>
                  <a:tcPr anchor="ctr"/>
                </a:tc>
                <a:extLst>
                  <a:ext uri="{0D108BD9-81ED-4DB2-BD59-A6C34878D82A}">
                    <a16:rowId xmlns:a16="http://schemas.microsoft.com/office/drawing/2014/main" val="3166624808"/>
                  </a:ext>
                </a:extLst>
              </a:tr>
              <a:tr h="315424">
                <a:tc>
                  <a:txBody>
                    <a:bodyPr/>
                    <a:lstStyle/>
                    <a:p>
                      <a:pPr algn="ctr"/>
                      <a:r>
                        <a:rPr lang="en-GB" sz="1200" b="0" i="0" dirty="0">
                          <a:latin typeface="Poppins Medium" pitchFamily="2" charset="77"/>
                          <a:cs typeface="Poppins Medium" pitchFamily="2" charset="77"/>
                        </a:rPr>
                        <a:t>3Y (p.a.)</a:t>
                      </a:r>
                    </a:p>
                  </a:txBody>
                  <a:tcPr anchor="ctr"/>
                </a:tc>
                <a:tc>
                  <a:txBody>
                    <a:bodyPr/>
                    <a:lstStyle/>
                    <a:p>
                      <a:pPr algn="ctr"/>
                      <a:r>
                        <a:rPr lang="en-GB" sz="1200" dirty="0">
                          <a:latin typeface="Poppins" panose="00000500000000000000" pitchFamily="2" charset="0"/>
                          <a:cs typeface="Poppins" panose="00000500000000000000" pitchFamily="2" charset="0"/>
                        </a:rPr>
                        <a:t>21.71</a:t>
                      </a:r>
                    </a:p>
                  </a:txBody>
                  <a:tcPr anchor="ctr"/>
                </a:tc>
                <a:extLst>
                  <a:ext uri="{0D108BD9-81ED-4DB2-BD59-A6C34878D82A}">
                    <a16:rowId xmlns:a16="http://schemas.microsoft.com/office/drawing/2014/main" val="2542313557"/>
                  </a:ext>
                </a:extLst>
              </a:tr>
              <a:tr h="315424">
                <a:tc>
                  <a:txBody>
                    <a:bodyPr/>
                    <a:lstStyle/>
                    <a:p>
                      <a:pPr algn="ctr"/>
                      <a:r>
                        <a:rPr lang="en-GB" sz="1200" b="0" i="0" dirty="0">
                          <a:latin typeface="Poppins Medium" pitchFamily="2" charset="77"/>
                          <a:cs typeface="Poppins Medium" pitchFamily="2" charset="77"/>
                        </a:rPr>
                        <a:t>5Y (p.a.)</a:t>
                      </a:r>
                    </a:p>
                  </a:txBody>
                  <a:tcPr anchor="ctr"/>
                </a:tc>
                <a:tc>
                  <a:txBody>
                    <a:bodyPr/>
                    <a:lstStyle/>
                    <a:p>
                      <a:pPr algn="ctr"/>
                      <a:r>
                        <a:rPr lang="en-GB" sz="1200" dirty="0">
                          <a:latin typeface="Poppins" panose="00000500000000000000" pitchFamily="2" charset="0"/>
                          <a:cs typeface="Poppins" panose="00000500000000000000" pitchFamily="2" charset="0"/>
                        </a:rPr>
                        <a:t>14.03</a:t>
                      </a:r>
                    </a:p>
                  </a:txBody>
                  <a:tcPr anchor="ctr"/>
                </a:tc>
                <a:extLst>
                  <a:ext uri="{0D108BD9-81ED-4DB2-BD59-A6C34878D82A}">
                    <a16:rowId xmlns:a16="http://schemas.microsoft.com/office/drawing/2014/main" val="3059036475"/>
                  </a:ext>
                </a:extLst>
              </a:tr>
              <a:tr h="315424">
                <a:tc>
                  <a:txBody>
                    <a:bodyPr/>
                    <a:lstStyle/>
                    <a:p>
                      <a:pPr algn="ctr"/>
                      <a:r>
                        <a:rPr lang="en-GB" sz="1200" b="0" i="0" dirty="0">
                          <a:latin typeface="Poppins Medium" pitchFamily="2" charset="77"/>
                          <a:cs typeface="Poppins Medium" pitchFamily="2" charset="77"/>
                        </a:rPr>
                        <a:t>10Y (p.a.)</a:t>
                      </a:r>
                    </a:p>
                  </a:txBody>
                  <a:tcPr anchor="ctr"/>
                </a:tc>
                <a:tc>
                  <a:txBody>
                    <a:bodyPr/>
                    <a:lstStyle/>
                    <a:p>
                      <a:pPr algn="ctr"/>
                      <a:r>
                        <a:rPr lang="en-GB" sz="1200" dirty="0">
                          <a:latin typeface="Poppins" panose="00000500000000000000" pitchFamily="2" charset="0"/>
                          <a:cs typeface="Poppins" panose="00000500000000000000" pitchFamily="2" charset="0"/>
                        </a:rPr>
                        <a:t>15.87</a:t>
                      </a:r>
                    </a:p>
                  </a:txBody>
                  <a:tcPr anchor="ctr"/>
                </a:tc>
                <a:extLst>
                  <a:ext uri="{0D108BD9-81ED-4DB2-BD59-A6C34878D82A}">
                    <a16:rowId xmlns:a16="http://schemas.microsoft.com/office/drawing/2014/main" val="2296651477"/>
                  </a:ext>
                </a:extLst>
              </a:tr>
            </a:tbl>
          </a:graphicData>
        </a:graphic>
      </p:graphicFrame>
      <p:sp>
        <p:nvSpPr>
          <p:cNvPr id="57" name="TextBox 56">
            <a:extLst>
              <a:ext uri="{FF2B5EF4-FFF2-40B4-BE49-F238E27FC236}">
                <a16:creationId xmlns:a16="http://schemas.microsoft.com/office/drawing/2014/main" id="{885F8590-43A4-0052-2188-5204C82982FC}"/>
              </a:ext>
            </a:extLst>
          </p:cNvPr>
          <p:cNvSpPr txBox="1"/>
          <p:nvPr/>
        </p:nvSpPr>
        <p:spPr>
          <a:xfrm>
            <a:off x="8765503" y="2106645"/>
            <a:ext cx="2752989" cy="1169551"/>
          </a:xfrm>
          <a:prstGeom prst="rect">
            <a:avLst/>
          </a:prstGeom>
          <a:noFill/>
        </p:spPr>
        <p:txBody>
          <a:bodyPr wrap="square">
            <a:spAutoFit/>
          </a:bodyPr>
          <a:lstStyle/>
          <a:p>
            <a:pPr marL="342900" indent="-342900">
              <a:buAutoNum type="arabicPeriod"/>
            </a:pPr>
            <a:r>
              <a:rPr lang="en-US" sz="1400" dirty="0">
                <a:latin typeface="Poppins" pitchFamily="2" charset="77"/>
                <a:cs typeface="Poppins" pitchFamily="2" charset="77"/>
              </a:rPr>
              <a:t>Min Vol</a:t>
            </a:r>
          </a:p>
          <a:p>
            <a:pPr marL="342900" indent="-342900">
              <a:buAutoNum type="arabicPeriod"/>
            </a:pPr>
            <a:r>
              <a:rPr lang="en-US" sz="1400" dirty="0">
                <a:latin typeface="Poppins" pitchFamily="2" charset="77"/>
                <a:cs typeface="Poppins" pitchFamily="2" charset="77"/>
              </a:rPr>
              <a:t>Value</a:t>
            </a:r>
          </a:p>
          <a:p>
            <a:pPr marL="342900" indent="-342900">
              <a:buAutoNum type="arabicPeriod"/>
            </a:pPr>
            <a:r>
              <a:rPr lang="en-US" sz="1400" dirty="0">
                <a:latin typeface="Poppins" pitchFamily="2" charset="77"/>
                <a:cs typeface="Poppins" pitchFamily="2" charset="77"/>
              </a:rPr>
              <a:t>Small Cap</a:t>
            </a:r>
          </a:p>
          <a:p>
            <a:pPr marL="342900" indent="-342900">
              <a:buAutoNum type="arabicPeriod"/>
            </a:pPr>
            <a:r>
              <a:rPr lang="en-US" sz="1400" dirty="0">
                <a:latin typeface="Poppins" pitchFamily="2" charset="77"/>
                <a:cs typeface="Poppins" pitchFamily="2" charset="77"/>
              </a:rPr>
              <a:t>Momentum</a:t>
            </a:r>
          </a:p>
          <a:p>
            <a:pPr marL="342900" indent="-342900">
              <a:buAutoNum type="arabicPeriod"/>
            </a:pPr>
            <a:r>
              <a:rPr lang="en-US" sz="1400" dirty="0">
                <a:latin typeface="Poppins" pitchFamily="2" charset="77"/>
                <a:cs typeface="Poppins" pitchFamily="2" charset="77"/>
              </a:rPr>
              <a:t>Quality</a:t>
            </a:r>
            <a:endParaRPr lang="en-GB" sz="1400" dirty="0">
              <a:latin typeface="Poppins" pitchFamily="2" charset="77"/>
              <a:cs typeface="Poppins" pitchFamily="2" charset="77"/>
            </a:endParaRPr>
          </a:p>
        </p:txBody>
      </p:sp>
      <p:sp>
        <p:nvSpPr>
          <p:cNvPr id="58" name="TextBox 57">
            <a:extLst>
              <a:ext uri="{FF2B5EF4-FFF2-40B4-BE49-F238E27FC236}">
                <a16:creationId xmlns:a16="http://schemas.microsoft.com/office/drawing/2014/main" id="{3224313F-E9B7-58B6-2585-8C485969155E}"/>
              </a:ext>
            </a:extLst>
          </p:cNvPr>
          <p:cNvSpPr txBox="1"/>
          <p:nvPr/>
        </p:nvSpPr>
        <p:spPr>
          <a:xfrm>
            <a:off x="8765503" y="1497312"/>
            <a:ext cx="2752989" cy="523220"/>
          </a:xfrm>
          <a:prstGeom prst="rect">
            <a:avLst/>
          </a:prstGeom>
          <a:noFill/>
        </p:spPr>
        <p:txBody>
          <a:bodyPr wrap="square">
            <a:spAutoFit/>
          </a:bodyPr>
          <a:lstStyle/>
          <a:p>
            <a:r>
              <a:rPr lang="en-US" sz="1400" b="1" dirty="0">
                <a:latin typeface="Poppins SemiBold" pitchFamily="2" charset="77"/>
                <a:cs typeface="Poppins SemiBold" pitchFamily="2" charset="77"/>
              </a:rPr>
              <a:t>Q1 2026 factor performance ranking:</a:t>
            </a:r>
            <a:endParaRPr lang="en-GB" sz="1400" dirty="0"/>
          </a:p>
        </p:txBody>
      </p:sp>
      <p:sp>
        <p:nvSpPr>
          <p:cNvPr id="61" name="TextBox 60">
            <a:extLst>
              <a:ext uri="{FF2B5EF4-FFF2-40B4-BE49-F238E27FC236}">
                <a16:creationId xmlns:a16="http://schemas.microsoft.com/office/drawing/2014/main" id="{A1920A09-F62D-F072-0285-5DD33849EBA4}"/>
              </a:ext>
            </a:extLst>
          </p:cNvPr>
          <p:cNvSpPr txBox="1"/>
          <p:nvPr/>
        </p:nvSpPr>
        <p:spPr>
          <a:xfrm>
            <a:off x="8765503" y="4149200"/>
            <a:ext cx="2752989" cy="1169551"/>
          </a:xfrm>
          <a:prstGeom prst="rect">
            <a:avLst/>
          </a:prstGeom>
          <a:noFill/>
        </p:spPr>
        <p:txBody>
          <a:bodyPr wrap="square">
            <a:spAutoFit/>
          </a:bodyPr>
          <a:lstStyle/>
          <a:p>
            <a:pPr marL="342900" indent="-342900">
              <a:buAutoNum type="arabicPeriod"/>
            </a:pPr>
            <a:r>
              <a:rPr lang="en-US" sz="1400" dirty="0">
                <a:latin typeface="Poppins" pitchFamily="2" charset="77"/>
                <a:cs typeface="Poppins" pitchFamily="2" charset="77"/>
              </a:rPr>
              <a:t>Value</a:t>
            </a:r>
          </a:p>
          <a:p>
            <a:pPr marL="342900" indent="-342900">
              <a:buAutoNum type="arabicPeriod"/>
            </a:pPr>
            <a:r>
              <a:rPr lang="en-US" sz="1400" dirty="0">
                <a:latin typeface="Poppins" pitchFamily="2" charset="77"/>
                <a:cs typeface="Poppins" pitchFamily="2" charset="77"/>
              </a:rPr>
              <a:t>Small Cap</a:t>
            </a:r>
          </a:p>
          <a:p>
            <a:pPr marL="342900" indent="-342900">
              <a:buAutoNum type="arabicPeriod"/>
            </a:pPr>
            <a:r>
              <a:rPr lang="en-US" sz="1400" dirty="0">
                <a:latin typeface="Poppins" pitchFamily="2" charset="77"/>
                <a:cs typeface="Poppins" pitchFamily="2" charset="77"/>
              </a:rPr>
              <a:t>Quality</a:t>
            </a:r>
          </a:p>
          <a:p>
            <a:pPr marL="342900" indent="-342900">
              <a:buAutoNum type="arabicPeriod"/>
            </a:pPr>
            <a:r>
              <a:rPr lang="en-US" sz="1400" dirty="0">
                <a:latin typeface="Poppins" pitchFamily="2" charset="77"/>
                <a:cs typeface="Poppins" pitchFamily="2" charset="77"/>
              </a:rPr>
              <a:t>Min Vol</a:t>
            </a:r>
          </a:p>
          <a:p>
            <a:pPr marL="342900" indent="-342900">
              <a:buAutoNum type="arabicPeriod"/>
            </a:pPr>
            <a:r>
              <a:rPr lang="en-US" sz="1400" dirty="0">
                <a:latin typeface="Poppins" pitchFamily="2" charset="77"/>
                <a:cs typeface="Poppins" pitchFamily="2" charset="77"/>
              </a:rPr>
              <a:t>Momentum</a:t>
            </a:r>
            <a:endParaRPr lang="en-GB" sz="1400" dirty="0">
              <a:latin typeface="Poppins" pitchFamily="2" charset="77"/>
              <a:cs typeface="Poppins" pitchFamily="2" charset="77"/>
            </a:endParaRPr>
          </a:p>
        </p:txBody>
      </p:sp>
      <p:sp>
        <p:nvSpPr>
          <p:cNvPr id="62" name="TextBox 61">
            <a:extLst>
              <a:ext uri="{FF2B5EF4-FFF2-40B4-BE49-F238E27FC236}">
                <a16:creationId xmlns:a16="http://schemas.microsoft.com/office/drawing/2014/main" id="{77B515C3-FE90-1A6C-FEC7-BE2D021AF3A6}"/>
              </a:ext>
            </a:extLst>
          </p:cNvPr>
          <p:cNvSpPr txBox="1"/>
          <p:nvPr/>
        </p:nvSpPr>
        <p:spPr>
          <a:xfrm>
            <a:off x="8765503" y="3539867"/>
            <a:ext cx="2752989" cy="523220"/>
          </a:xfrm>
          <a:prstGeom prst="rect">
            <a:avLst/>
          </a:prstGeom>
          <a:noFill/>
        </p:spPr>
        <p:txBody>
          <a:bodyPr wrap="square">
            <a:spAutoFit/>
          </a:bodyPr>
          <a:lstStyle/>
          <a:p>
            <a:r>
              <a:rPr lang="en-US" sz="1400" b="1" dirty="0">
                <a:latin typeface="Poppins SemiBold" pitchFamily="2" charset="77"/>
                <a:cs typeface="Poppins SemiBold" pitchFamily="2" charset="77"/>
              </a:rPr>
              <a:t>Q4 2025 factor performance ranking:</a:t>
            </a:r>
            <a:endParaRPr lang="en-GB" sz="1400" dirty="0"/>
          </a:p>
        </p:txBody>
      </p:sp>
      <p:grpSp>
        <p:nvGrpSpPr>
          <p:cNvPr id="73" name="Group 72">
            <a:extLst>
              <a:ext uri="{FF2B5EF4-FFF2-40B4-BE49-F238E27FC236}">
                <a16:creationId xmlns:a16="http://schemas.microsoft.com/office/drawing/2014/main" id="{E5864D1E-8A88-05C7-4397-64AE4CAD348F}"/>
              </a:ext>
            </a:extLst>
          </p:cNvPr>
          <p:cNvGrpSpPr/>
          <p:nvPr/>
        </p:nvGrpSpPr>
        <p:grpSpPr>
          <a:xfrm>
            <a:off x="8765504" y="1353357"/>
            <a:ext cx="2817319" cy="4037612"/>
            <a:chOff x="8853992" y="1353357"/>
            <a:chExt cx="3129842" cy="4037612"/>
          </a:xfrm>
        </p:grpSpPr>
        <p:cxnSp>
          <p:nvCxnSpPr>
            <p:cNvPr id="64" name="Straight Connector 63">
              <a:extLst>
                <a:ext uri="{FF2B5EF4-FFF2-40B4-BE49-F238E27FC236}">
                  <a16:creationId xmlns:a16="http://schemas.microsoft.com/office/drawing/2014/main" id="{C9B3A164-A362-6A60-6672-04A20F851401}"/>
                </a:ext>
              </a:extLst>
            </p:cNvPr>
            <p:cNvCxnSpPr>
              <a:cxnSpLocks/>
            </p:cNvCxnSpPr>
            <p:nvPr/>
          </p:nvCxnSpPr>
          <p:spPr>
            <a:xfrm>
              <a:off x="8853992" y="1353357"/>
              <a:ext cx="3129842" cy="0"/>
            </a:xfrm>
            <a:prstGeom prst="line">
              <a:avLst/>
            </a:prstGeom>
            <a:ln w="6350"/>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C6845E5C-2C14-8484-91CB-F654FDA0B82A}"/>
                </a:ext>
              </a:extLst>
            </p:cNvPr>
            <p:cNvCxnSpPr>
              <a:cxnSpLocks/>
            </p:cNvCxnSpPr>
            <p:nvPr/>
          </p:nvCxnSpPr>
          <p:spPr>
            <a:xfrm>
              <a:off x="8853992" y="3395913"/>
              <a:ext cx="3129842" cy="0"/>
            </a:xfrm>
            <a:prstGeom prst="line">
              <a:avLst/>
            </a:prstGeom>
            <a:ln w="6350"/>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4B1860C6-946C-6E3C-73B8-2CF021AAF8C5}"/>
                </a:ext>
              </a:extLst>
            </p:cNvPr>
            <p:cNvCxnSpPr>
              <a:cxnSpLocks/>
            </p:cNvCxnSpPr>
            <p:nvPr/>
          </p:nvCxnSpPr>
          <p:spPr>
            <a:xfrm>
              <a:off x="8853992" y="5390969"/>
              <a:ext cx="3129842" cy="0"/>
            </a:xfrm>
            <a:prstGeom prst="line">
              <a:avLst/>
            </a:prstGeom>
            <a:ln w="6350"/>
          </p:spPr>
          <p:style>
            <a:lnRef idx="2">
              <a:schemeClr val="accent1"/>
            </a:lnRef>
            <a:fillRef idx="0">
              <a:schemeClr val="accent1"/>
            </a:fillRef>
            <a:effectRef idx="1">
              <a:schemeClr val="accent1"/>
            </a:effectRef>
            <a:fontRef idx="minor">
              <a:schemeClr val="tx1"/>
            </a:fontRef>
          </p:style>
        </p:cxnSp>
      </p:grpSp>
      <p:sp>
        <p:nvSpPr>
          <p:cNvPr id="69" name="TextBox 68">
            <a:extLst>
              <a:ext uri="{FF2B5EF4-FFF2-40B4-BE49-F238E27FC236}">
                <a16:creationId xmlns:a16="http://schemas.microsoft.com/office/drawing/2014/main" id="{1D9F898C-A441-0DC8-19D1-4539A00A2C63}"/>
              </a:ext>
            </a:extLst>
          </p:cNvPr>
          <p:cNvSpPr txBox="1"/>
          <p:nvPr/>
        </p:nvSpPr>
        <p:spPr>
          <a:xfrm>
            <a:off x="8683584" y="5694991"/>
            <a:ext cx="3059945" cy="646331"/>
          </a:xfrm>
          <a:prstGeom prst="rect">
            <a:avLst/>
          </a:prstGeom>
          <a:noFill/>
        </p:spPr>
        <p:txBody>
          <a:bodyPr wrap="square">
            <a:spAutoFit/>
          </a:bodyPr>
          <a:lstStyle/>
          <a:p>
            <a:r>
              <a:rPr lang="en-US" sz="1200" dirty="0">
                <a:latin typeface="Poppins" panose="00000500000000000000" pitchFamily="2" charset="0"/>
                <a:cs typeface="Poppins" panose="00000500000000000000" pitchFamily="2" charset="0"/>
              </a:rPr>
              <a:t>Source: Morningstar. </a:t>
            </a:r>
            <a:r>
              <a:rPr lang="en-GB" sz="1200" i="1" dirty="0">
                <a:latin typeface="Poppins" panose="00000500000000000000" pitchFamily="2" charset="0"/>
                <a:cs typeface="Poppins" panose="00000500000000000000" pitchFamily="2" charset="0"/>
              </a:rPr>
              <a:t>Data shown in GBP terms (annualised for time periods over 1 year). As of 31/03/2026.</a:t>
            </a:r>
            <a:endParaRPr lang="en-GB" sz="12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1506664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DE4F3-444B-1444-2828-15538E6A0A7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C67FAA4-A8B6-714B-C6BB-68A8781974FF}"/>
              </a:ext>
            </a:extLst>
          </p:cNvPr>
          <p:cNvSpPr/>
          <p:nvPr/>
        </p:nvSpPr>
        <p:spPr>
          <a:xfrm>
            <a:off x="0" y="0"/>
            <a:ext cx="12192000" cy="6858000"/>
          </a:xfrm>
          <a:prstGeom prst="rect">
            <a:avLst/>
          </a:prstGeom>
          <a:solidFill>
            <a:srgbClr val="332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F592BC-D47E-BCCC-A7EC-961F9EF3EED7}"/>
              </a:ext>
            </a:extLst>
          </p:cNvPr>
          <p:cNvSpPr txBox="1"/>
          <p:nvPr/>
        </p:nvSpPr>
        <p:spPr>
          <a:xfrm>
            <a:off x="2926741" y="2707963"/>
            <a:ext cx="6338517" cy="707886"/>
          </a:xfrm>
          <a:prstGeom prst="rect">
            <a:avLst/>
          </a:prstGeom>
          <a:noFill/>
        </p:spPr>
        <p:txBody>
          <a:bodyPr wrap="square" rtlCol="0">
            <a:spAutoFit/>
          </a:bodyPr>
          <a:lstStyle/>
          <a:p>
            <a:pPr algn="ctr"/>
            <a:r>
              <a:rPr lang="en-US" sz="4000" dirty="0">
                <a:solidFill>
                  <a:schemeClr val="bg1"/>
                </a:solidFill>
                <a:latin typeface="Poppins" pitchFamily="2" charset="77"/>
                <a:cs typeface="Poppins" pitchFamily="2" charset="77"/>
              </a:rPr>
              <a:t>ebi UPDATES</a:t>
            </a:r>
          </a:p>
        </p:txBody>
      </p:sp>
      <p:pic>
        <p:nvPicPr>
          <p:cNvPr id="5" name="Picture 4">
            <a:extLst>
              <a:ext uri="{FF2B5EF4-FFF2-40B4-BE49-F238E27FC236}">
                <a16:creationId xmlns:a16="http://schemas.microsoft.com/office/drawing/2014/main" id="{15100A10-B8CB-8BAF-DE0C-236BF33A0D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9863" y="1803369"/>
            <a:ext cx="1212273" cy="461819"/>
          </a:xfrm>
          <a:prstGeom prst="rect">
            <a:avLst/>
          </a:prstGeom>
        </p:spPr>
      </p:pic>
      <p:sp>
        <p:nvSpPr>
          <p:cNvPr id="6" name="TextBox 5">
            <a:extLst>
              <a:ext uri="{FF2B5EF4-FFF2-40B4-BE49-F238E27FC236}">
                <a16:creationId xmlns:a16="http://schemas.microsoft.com/office/drawing/2014/main" id="{CB7C3B6F-EEBA-1C3B-AD61-3F880A4F3DEB}"/>
              </a:ext>
            </a:extLst>
          </p:cNvPr>
          <p:cNvSpPr txBox="1"/>
          <p:nvPr/>
        </p:nvSpPr>
        <p:spPr>
          <a:xfrm>
            <a:off x="328806" y="6286284"/>
            <a:ext cx="6338517" cy="307777"/>
          </a:xfrm>
          <a:prstGeom prst="rect">
            <a:avLst/>
          </a:prstGeom>
          <a:noFill/>
          <a:ln>
            <a:noFill/>
          </a:ln>
        </p:spPr>
        <p:txBody>
          <a:bodyPr wrap="square" rtlCol="0">
            <a:spAutoFit/>
          </a:bodyPr>
          <a:lstStyle/>
          <a:p>
            <a:r>
              <a:rPr lang="en-US" sz="1400" dirty="0">
                <a:ln>
                  <a:solidFill>
                    <a:schemeClr val="bg1"/>
                  </a:solidFill>
                </a:ln>
                <a:latin typeface="Poppins" pitchFamily="2" charset="77"/>
                <a:cs typeface="Poppins" pitchFamily="2" charset="77"/>
              </a:rPr>
              <a:t>Q1 2026 MARKET REVIEW</a:t>
            </a:r>
          </a:p>
        </p:txBody>
      </p:sp>
      <p:sp>
        <p:nvSpPr>
          <p:cNvPr id="11" name="TextBox 10">
            <a:extLst>
              <a:ext uri="{FF2B5EF4-FFF2-40B4-BE49-F238E27FC236}">
                <a16:creationId xmlns:a16="http://schemas.microsoft.com/office/drawing/2014/main" id="{69976DF2-627E-90B6-FD37-1329BDFB2B4B}"/>
              </a:ext>
            </a:extLst>
          </p:cNvPr>
          <p:cNvSpPr txBox="1"/>
          <p:nvPr/>
        </p:nvSpPr>
        <p:spPr>
          <a:xfrm>
            <a:off x="5455979" y="6286284"/>
            <a:ext cx="6338517" cy="307777"/>
          </a:xfrm>
          <a:prstGeom prst="rect">
            <a:avLst/>
          </a:prstGeom>
          <a:noFill/>
          <a:ln>
            <a:noFill/>
          </a:ln>
        </p:spPr>
        <p:txBody>
          <a:bodyPr wrap="square" rtlCol="0">
            <a:spAutoFit/>
          </a:bodyPr>
          <a:lstStyle/>
          <a:p>
            <a:pPr algn="r"/>
            <a:r>
              <a:rPr lang="en-US" sz="1400" dirty="0" err="1">
                <a:solidFill>
                  <a:schemeClr val="bg1"/>
                </a:solidFill>
                <a:latin typeface="Poppins" pitchFamily="2" charset="77"/>
                <a:cs typeface="Poppins" pitchFamily="2" charset="77"/>
              </a:rPr>
              <a:t>ebi.co.uk</a:t>
            </a:r>
            <a:endParaRPr lang="en-US" sz="1400" dirty="0">
              <a:solidFill>
                <a:schemeClr val="bg1"/>
              </a:solidFill>
              <a:latin typeface="Poppins" pitchFamily="2" charset="77"/>
              <a:cs typeface="Poppins" pitchFamily="2" charset="77"/>
            </a:endParaRPr>
          </a:p>
        </p:txBody>
      </p:sp>
      <p:cxnSp>
        <p:nvCxnSpPr>
          <p:cNvPr id="12" name="Straight Connector 11">
            <a:extLst>
              <a:ext uri="{FF2B5EF4-FFF2-40B4-BE49-F238E27FC236}">
                <a16:creationId xmlns:a16="http://schemas.microsoft.com/office/drawing/2014/main" id="{00F40869-3F67-9845-255A-46118CDF3788}"/>
              </a:ext>
            </a:extLst>
          </p:cNvPr>
          <p:cNvCxnSpPr/>
          <p:nvPr/>
        </p:nvCxnSpPr>
        <p:spPr>
          <a:xfrm>
            <a:off x="418090" y="6123812"/>
            <a:ext cx="11360077"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5847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2B205-6C35-1671-2819-89AF0A7970F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BB841A05-EE3B-6E2B-88B9-60230F346018}"/>
              </a:ext>
            </a:extLst>
          </p:cNvPr>
          <p:cNvSpPr/>
          <p:nvPr/>
        </p:nvSpPr>
        <p:spPr>
          <a:xfrm>
            <a:off x="0" y="0"/>
            <a:ext cx="12192000" cy="910094"/>
          </a:xfrm>
          <a:prstGeom prst="rect">
            <a:avLst/>
          </a:prstGeom>
          <a:solidFill>
            <a:srgbClr val="332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41080F2-C039-70F6-6F3C-7D616529A018}"/>
              </a:ext>
            </a:extLst>
          </p:cNvPr>
          <p:cNvSpPr txBox="1"/>
          <p:nvPr/>
        </p:nvSpPr>
        <p:spPr>
          <a:xfrm>
            <a:off x="394122" y="293694"/>
            <a:ext cx="9710773" cy="415498"/>
          </a:xfrm>
          <a:prstGeom prst="rect">
            <a:avLst/>
          </a:prstGeom>
          <a:noFill/>
        </p:spPr>
        <p:txBody>
          <a:bodyPr wrap="square" rtlCol="0">
            <a:spAutoFit/>
          </a:bodyPr>
          <a:lstStyle/>
          <a:p>
            <a:r>
              <a:rPr lang="en-US" sz="2100" dirty="0">
                <a:solidFill>
                  <a:schemeClr val="bg1"/>
                </a:solidFill>
                <a:latin typeface="Poppins" pitchFamily="2" charset="77"/>
                <a:cs typeface="Poppins" pitchFamily="2" charset="77"/>
              </a:rPr>
              <a:t>ebi PORTFOLIO AND FACTOR PERFORMANCE: </a:t>
            </a:r>
            <a:r>
              <a:rPr lang="en-US" sz="2100" b="1" dirty="0">
                <a:solidFill>
                  <a:schemeClr val="bg1"/>
                </a:solidFill>
                <a:latin typeface="Poppins SemiBold" pitchFamily="2" charset="77"/>
                <a:cs typeface="Poppins SemiBold" pitchFamily="2" charset="77"/>
              </a:rPr>
              <a:t>FACTORS</a:t>
            </a:r>
          </a:p>
        </p:txBody>
      </p:sp>
      <p:pic>
        <p:nvPicPr>
          <p:cNvPr id="3" name="Picture 2">
            <a:extLst>
              <a:ext uri="{FF2B5EF4-FFF2-40B4-BE49-F238E27FC236}">
                <a16:creationId xmlns:a16="http://schemas.microsoft.com/office/drawing/2014/main" id="{C32901F3-14A8-719C-8D0B-414933B9CE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0893" y="313662"/>
            <a:ext cx="827998" cy="315428"/>
          </a:xfrm>
          <a:prstGeom prst="rect">
            <a:avLst/>
          </a:prstGeom>
        </p:spPr>
      </p:pic>
      <p:pic>
        <p:nvPicPr>
          <p:cNvPr id="2" name="Picture 1">
            <a:extLst>
              <a:ext uri="{FF2B5EF4-FFF2-40B4-BE49-F238E27FC236}">
                <a16:creationId xmlns:a16="http://schemas.microsoft.com/office/drawing/2014/main" id="{8FDEF5F3-3593-C916-7EC0-C0ADD6315AEB}"/>
              </a:ext>
            </a:extLst>
          </p:cNvPr>
          <p:cNvPicPr>
            <a:picLocks noChangeAspect="1"/>
          </p:cNvPicPr>
          <p:nvPr/>
        </p:nvPicPr>
        <p:blipFill>
          <a:blip r:embed="rId4"/>
          <a:stretch>
            <a:fillRect/>
          </a:stretch>
        </p:blipFill>
        <p:spPr>
          <a:xfrm>
            <a:off x="365902" y="1545087"/>
            <a:ext cx="11054573" cy="4407319"/>
          </a:xfrm>
          <a:prstGeom prst="rect">
            <a:avLst/>
          </a:prstGeom>
        </p:spPr>
      </p:pic>
      <p:sp>
        <p:nvSpPr>
          <p:cNvPr id="4" name="TextBox 3">
            <a:extLst>
              <a:ext uri="{FF2B5EF4-FFF2-40B4-BE49-F238E27FC236}">
                <a16:creationId xmlns:a16="http://schemas.microsoft.com/office/drawing/2014/main" id="{477ADDE0-1C10-25C9-F464-F368B9C48D88}"/>
              </a:ext>
            </a:extLst>
          </p:cNvPr>
          <p:cNvSpPr txBox="1"/>
          <p:nvPr/>
        </p:nvSpPr>
        <p:spPr>
          <a:xfrm>
            <a:off x="418091" y="1113349"/>
            <a:ext cx="11330800" cy="338554"/>
          </a:xfrm>
          <a:prstGeom prst="rect">
            <a:avLst/>
          </a:prstGeom>
          <a:noFill/>
        </p:spPr>
        <p:txBody>
          <a:bodyPr wrap="square">
            <a:spAutoFit/>
          </a:bodyPr>
          <a:lstStyle/>
          <a:p>
            <a:pPr algn="ctr"/>
            <a:r>
              <a:rPr lang="en-US" sz="1600" b="1" dirty="0">
                <a:latin typeface="Poppins SemiBold" pitchFamily="2" charset="77"/>
                <a:cs typeface="Poppins SemiBold" pitchFamily="2" charset="77"/>
              </a:rPr>
              <a:t>Vantage World portfolio - </a:t>
            </a:r>
            <a:r>
              <a:rPr lang="en-US" sz="1600" dirty="0">
                <a:latin typeface="Poppins" panose="00000500000000000000" pitchFamily="2" charset="0"/>
                <a:cs typeface="Poppins" panose="00000500000000000000" pitchFamily="2" charset="0"/>
              </a:rPr>
              <a:t>Rebalance triggered 16/04/2026  |  Rebalance scheduled for: 28/04/2026</a:t>
            </a:r>
            <a:endParaRPr lang="en-GB" sz="1600" dirty="0">
              <a:latin typeface="Poppins" panose="00000500000000000000" pitchFamily="2" charset="0"/>
              <a:cs typeface="Poppins" panose="00000500000000000000" pitchFamily="2" charset="0"/>
            </a:endParaRPr>
          </a:p>
        </p:txBody>
      </p:sp>
      <p:sp>
        <p:nvSpPr>
          <p:cNvPr id="5" name="TextBox 4">
            <a:extLst>
              <a:ext uri="{FF2B5EF4-FFF2-40B4-BE49-F238E27FC236}">
                <a16:creationId xmlns:a16="http://schemas.microsoft.com/office/drawing/2014/main" id="{0E94FC8A-CB6B-99F0-D44F-100B808385A8}"/>
              </a:ext>
            </a:extLst>
          </p:cNvPr>
          <p:cNvSpPr txBox="1"/>
          <p:nvPr/>
        </p:nvSpPr>
        <p:spPr>
          <a:xfrm>
            <a:off x="1933575" y="4611831"/>
            <a:ext cx="762000" cy="292388"/>
          </a:xfrm>
          <a:prstGeom prst="rect">
            <a:avLst/>
          </a:prstGeom>
          <a:noFill/>
        </p:spPr>
        <p:txBody>
          <a:bodyPr wrap="square">
            <a:spAutoFit/>
          </a:bodyPr>
          <a:lstStyle/>
          <a:p>
            <a:pPr algn="ctr"/>
            <a:r>
              <a:rPr lang="en-US" sz="1300" b="1" dirty="0">
                <a:latin typeface="Poppins SemiBold" pitchFamily="2" charset="77"/>
                <a:cs typeface="Poppins SemiBold" pitchFamily="2" charset="77"/>
              </a:rPr>
              <a:t>Bonds</a:t>
            </a:r>
            <a:endParaRPr lang="en-GB" sz="1300" b="1" dirty="0">
              <a:latin typeface="Poppins SemiBold" pitchFamily="2" charset="77"/>
              <a:cs typeface="Poppins SemiBold" pitchFamily="2" charset="77"/>
            </a:endParaRPr>
          </a:p>
        </p:txBody>
      </p:sp>
      <p:sp>
        <p:nvSpPr>
          <p:cNvPr id="6" name="TextBox 5">
            <a:extLst>
              <a:ext uri="{FF2B5EF4-FFF2-40B4-BE49-F238E27FC236}">
                <a16:creationId xmlns:a16="http://schemas.microsoft.com/office/drawing/2014/main" id="{17C714F8-FD26-B199-B368-E5169A23F807}"/>
              </a:ext>
            </a:extLst>
          </p:cNvPr>
          <p:cNvSpPr txBox="1"/>
          <p:nvPr/>
        </p:nvSpPr>
        <p:spPr>
          <a:xfrm>
            <a:off x="3981450" y="2988392"/>
            <a:ext cx="1200150" cy="692497"/>
          </a:xfrm>
          <a:prstGeom prst="rect">
            <a:avLst/>
          </a:prstGeom>
          <a:noFill/>
        </p:spPr>
        <p:txBody>
          <a:bodyPr wrap="square">
            <a:spAutoFit/>
          </a:bodyPr>
          <a:lstStyle/>
          <a:p>
            <a:pPr algn="ctr"/>
            <a:r>
              <a:rPr lang="en-US" sz="1300" b="1" dirty="0">
                <a:latin typeface="Poppins SemiBold" pitchFamily="2" charset="77"/>
                <a:cs typeface="Poppins SemiBold" pitchFamily="2" charset="77"/>
              </a:rPr>
              <a:t>Developed Markets</a:t>
            </a:r>
          </a:p>
          <a:p>
            <a:pPr algn="ctr"/>
            <a:r>
              <a:rPr lang="en-US" sz="1300" b="1" dirty="0">
                <a:latin typeface="Poppins SemiBold" pitchFamily="2" charset="77"/>
                <a:cs typeface="Poppins SemiBold" pitchFamily="2" charset="77"/>
              </a:rPr>
              <a:t>equity</a:t>
            </a:r>
            <a:endParaRPr lang="en-GB" sz="1300" b="1" dirty="0">
              <a:latin typeface="Poppins SemiBold" pitchFamily="2" charset="77"/>
              <a:cs typeface="Poppins SemiBold" pitchFamily="2" charset="77"/>
            </a:endParaRPr>
          </a:p>
        </p:txBody>
      </p:sp>
      <p:sp>
        <p:nvSpPr>
          <p:cNvPr id="7" name="TextBox 6">
            <a:extLst>
              <a:ext uri="{FF2B5EF4-FFF2-40B4-BE49-F238E27FC236}">
                <a16:creationId xmlns:a16="http://schemas.microsoft.com/office/drawing/2014/main" id="{7A257F1B-6847-A6F7-2318-A09144834CF2}"/>
              </a:ext>
            </a:extLst>
          </p:cNvPr>
          <p:cNvSpPr txBox="1"/>
          <p:nvPr/>
        </p:nvSpPr>
        <p:spPr>
          <a:xfrm>
            <a:off x="5293113" y="4173681"/>
            <a:ext cx="1200150" cy="492443"/>
          </a:xfrm>
          <a:prstGeom prst="rect">
            <a:avLst/>
          </a:prstGeom>
          <a:noFill/>
        </p:spPr>
        <p:txBody>
          <a:bodyPr wrap="square">
            <a:spAutoFit/>
          </a:bodyPr>
          <a:lstStyle/>
          <a:p>
            <a:pPr algn="ctr"/>
            <a:r>
              <a:rPr lang="en-US" sz="1300" b="1" dirty="0">
                <a:latin typeface="Poppins SemiBold" pitchFamily="2" charset="77"/>
                <a:cs typeface="Poppins SemiBold" pitchFamily="2" charset="77"/>
              </a:rPr>
              <a:t>Minimum Volatility</a:t>
            </a:r>
            <a:endParaRPr lang="en-GB" sz="1300" b="1" dirty="0">
              <a:latin typeface="Poppins SemiBold" pitchFamily="2" charset="77"/>
              <a:cs typeface="Poppins SemiBold" pitchFamily="2" charset="77"/>
            </a:endParaRPr>
          </a:p>
        </p:txBody>
      </p:sp>
      <p:sp>
        <p:nvSpPr>
          <p:cNvPr id="9" name="TextBox 8">
            <a:extLst>
              <a:ext uri="{FF2B5EF4-FFF2-40B4-BE49-F238E27FC236}">
                <a16:creationId xmlns:a16="http://schemas.microsoft.com/office/drawing/2014/main" id="{42869CD3-2D59-6F3D-1725-C52CFF96C618}"/>
              </a:ext>
            </a:extLst>
          </p:cNvPr>
          <p:cNvSpPr txBox="1"/>
          <p:nvPr/>
        </p:nvSpPr>
        <p:spPr>
          <a:xfrm>
            <a:off x="6588512" y="2741954"/>
            <a:ext cx="1317237" cy="292388"/>
          </a:xfrm>
          <a:prstGeom prst="rect">
            <a:avLst/>
          </a:prstGeom>
          <a:noFill/>
        </p:spPr>
        <p:txBody>
          <a:bodyPr wrap="square">
            <a:spAutoFit/>
          </a:bodyPr>
          <a:lstStyle/>
          <a:p>
            <a:pPr algn="ctr"/>
            <a:r>
              <a:rPr lang="en-US" sz="1300" b="1" dirty="0">
                <a:latin typeface="Poppins SemiBold" pitchFamily="2" charset="77"/>
                <a:cs typeface="Poppins SemiBold" pitchFamily="2" charset="77"/>
              </a:rPr>
              <a:t>Momentum</a:t>
            </a:r>
            <a:endParaRPr lang="en-GB" sz="1300" b="1" dirty="0">
              <a:latin typeface="Poppins SemiBold" pitchFamily="2" charset="77"/>
              <a:cs typeface="Poppins SemiBold" pitchFamily="2" charset="77"/>
            </a:endParaRPr>
          </a:p>
        </p:txBody>
      </p:sp>
      <p:sp>
        <p:nvSpPr>
          <p:cNvPr id="10" name="TextBox 9">
            <a:extLst>
              <a:ext uri="{FF2B5EF4-FFF2-40B4-BE49-F238E27FC236}">
                <a16:creationId xmlns:a16="http://schemas.microsoft.com/office/drawing/2014/main" id="{31F7B11A-0CF1-6C05-01B2-58393868497F}"/>
              </a:ext>
            </a:extLst>
          </p:cNvPr>
          <p:cNvSpPr txBox="1"/>
          <p:nvPr/>
        </p:nvSpPr>
        <p:spPr>
          <a:xfrm>
            <a:off x="7827539" y="3938821"/>
            <a:ext cx="1317237" cy="292388"/>
          </a:xfrm>
          <a:prstGeom prst="rect">
            <a:avLst/>
          </a:prstGeom>
          <a:noFill/>
        </p:spPr>
        <p:txBody>
          <a:bodyPr wrap="square">
            <a:spAutoFit/>
          </a:bodyPr>
          <a:lstStyle/>
          <a:p>
            <a:pPr algn="ctr"/>
            <a:r>
              <a:rPr lang="en-US" sz="1300" b="1" dirty="0">
                <a:latin typeface="Poppins SemiBold" pitchFamily="2" charset="77"/>
                <a:cs typeface="Poppins SemiBold" pitchFamily="2" charset="77"/>
              </a:rPr>
              <a:t>Small</a:t>
            </a:r>
            <a:endParaRPr lang="en-GB" sz="1300" b="1" dirty="0">
              <a:latin typeface="Poppins SemiBold" pitchFamily="2" charset="77"/>
              <a:cs typeface="Poppins SemiBold" pitchFamily="2" charset="77"/>
            </a:endParaRPr>
          </a:p>
        </p:txBody>
      </p:sp>
      <p:sp>
        <p:nvSpPr>
          <p:cNvPr id="11" name="TextBox 10">
            <a:extLst>
              <a:ext uri="{FF2B5EF4-FFF2-40B4-BE49-F238E27FC236}">
                <a16:creationId xmlns:a16="http://schemas.microsoft.com/office/drawing/2014/main" id="{4A7BECA5-DC0F-CF1A-7460-BD714EFE1738}"/>
              </a:ext>
            </a:extLst>
          </p:cNvPr>
          <p:cNvSpPr txBox="1"/>
          <p:nvPr/>
        </p:nvSpPr>
        <p:spPr>
          <a:xfrm>
            <a:off x="9025879" y="3534626"/>
            <a:ext cx="1317237" cy="292388"/>
          </a:xfrm>
          <a:prstGeom prst="rect">
            <a:avLst/>
          </a:prstGeom>
          <a:noFill/>
        </p:spPr>
        <p:txBody>
          <a:bodyPr wrap="square">
            <a:spAutoFit/>
          </a:bodyPr>
          <a:lstStyle/>
          <a:p>
            <a:pPr algn="ctr"/>
            <a:r>
              <a:rPr lang="en-US" sz="1300" b="1" dirty="0">
                <a:latin typeface="Poppins SemiBold" pitchFamily="2" charset="77"/>
                <a:cs typeface="Poppins SemiBold" pitchFamily="2" charset="77"/>
              </a:rPr>
              <a:t>Value</a:t>
            </a:r>
            <a:endParaRPr lang="en-GB" sz="1300" b="1" dirty="0">
              <a:latin typeface="Poppins SemiBold" pitchFamily="2" charset="77"/>
              <a:cs typeface="Poppins SemiBold" pitchFamily="2" charset="77"/>
            </a:endParaRPr>
          </a:p>
        </p:txBody>
      </p:sp>
      <p:sp>
        <p:nvSpPr>
          <p:cNvPr id="12" name="TextBox 11">
            <a:extLst>
              <a:ext uri="{FF2B5EF4-FFF2-40B4-BE49-F238E27FC236}">
                <a16:creationId xmlns:a16="http://schemas.microsoft.com/office/drawing/2014/main" id="{A611630F-F881-A519-B430-C3748118E059}"/>
              </a:ext>
            </a:extLst>
          </p:cNvPr>
          <p:cNvSpPr txBox="1"/>
          <p:nvPr/>
        </p:nvSpPr>
        <p:spPr>
          <a:xfrm>
            <a:off x="10124669" y="3103739"/>
            <a:ext cx="1317237" cy="692497"/>
          </a:xfrm>
          <a:prstGeom prst="rect">
            <a:avLst/>
          </a:prstGeom>
          <a:noFill/>
        </p:spPr>
        <p:txBody>
          <a:bodyPr wrap="square">
            <a:spAutoFit/>
          </a:bodyPr>
          <a:lstStyle/>
          <a:p>
            <a:pPr algn="ctr"/>
            <a:r>
              <a:rPr lang="en-US" sz="1300" b="1" dirty="0">
                <a:latin typeface="Poppins SemiBold" pitchFamily="2" charset="77"/>
                <a:cs typeface="Poppins SemiBold" pitchFamily="2" charset="77"/>
              </a:rPr>
              <a:t>Emerging Markets equity</a:t>
            </a:r>
            <a:endParaRPr lang="en-GB" sz="1300" b="1" dirty="0">
              <a:latin typeface="Poppins SemiBold" pitchFamily="2" charset="77"/>
              <a:cs typeface="Poppins SemiBold" pitchFamily="2" charset="77"/>
            </a:endParaRPr>
          </a:p>
        </p:txBody>
      </p:sp>
      <p:sp>
        <p:nvSpPr>
          <p:cNvPr id="13" name="TextBox 12">
            <a:extLst>
              <a:ext uri="{FF2B5EF4-FFF2-40B4-BE49-F238E27FC236}">
                <a16:creationId xmlns:a16="http://schemas.microsoft.com/office/drawing/2014/main" id="{010BAC81-0607-5705-FC84-2B82B5BAD793}"/>
              </a:ext>
            </a:extLst>
          </p:cNvPr>
          <p:cNvSpPr txBox="1"/>
          <p:nvPr/>
        </p:nvSpPr>
        <p:spPr>
          <a:xfrm>
            <a:off x="328806" y="6286284"/>
            <a:ext cx="6338517" cy="307777"/>
          </a:xfrm>
          <a:prstGeom prst="rect">
            <a:avLst/>
          </a:prstGeom>
          <a:noFill/>
        </p:spPr>
        <p:txBody>
          <a:bodyPr wrap="square" rtlCol="0">
            <a:spAutoFit/>
          </a:bodyPr>
          <a:lstStyle/>
          <a:p>
            <a:r>
              <a:rPr lang="en-US" sz="1400" dirty="0">
                <a:latin typeface="Poppins" pitchFamily="2" charset="77"/>
                <a:cs typeface="Poppins" pitchFamily="2" charset="77"/>
              </a:rPr>
              <a:t>Q1 2026 MARKET REVIEW</a:t>
            </a:r>
          </a:p>
        </p:txBody>
      </p:sp>
      <p:sp>
        <p:nvSpPr>
          <p:cNvPr id="14" name="TextBox 13">
            <a:extLst>
              <a:ext uri="{FF2B5EF4-FFF2-40B4-BE49-F238E27FC236}">
                <a16:creationId xmlns:a16="http://schemas.microsoft.com/office/drawing/2014/main" id="{0CE4CEC9-499B-DE4E-0C49-26A689BAA18C}"/>
              </a:ext>
            </a:extLst>
          </p:cNvPr>
          <p:cNvSpPr txBox="1"/>
          <p:nvPr/>
        </p:nvSpPr>
        <p:spPr>
          <a:xfrm>
            <a:off x="5455979" y="6286284"/>
            <a:ext cx="6338517" cy="307777"/>
          </a:xfrm>
          <a:prstGeom prst="rect">
            <a:avLst/>
          </a:prstGeom>
          <a:noFill/>
        </p:spPr>
        <p:txBody>
          <a:bodyPr wrap="square" rtlCol="0">
            <a:spAutoFit/>
          </a:bodyPr>
          <a:lstStyle/>
          <a:p>
            <a:pPr algn="r"/>
            <a:r>
              <a:rPr lang="en-US" sz="1400" dirty="0" err="1">
                <a:latin typeface="Poppins" pitchFamily="2" charset="77"/>
                <a:cs typeface="Poppins" pitchFamily="2" charset="77"/>
              </a:rPr>
              <a:t>ebi.co.uk</a:t>
            </a:r>
            <a:endParaRPr lang="en-US" sz="1400" dirty="0">
              <a:latin typeface="Poppins" pitchFamily="2" charset="77"/>
              <a:cs typeface="Poppins" pitchFamily="2" charset="77"/>
            </a:endParaRPr>
          </a:p>
        </p:txBody>
      </p:sp>
      <p:cxnSp>
        <p:nvCxnSpPr>
          <p:cNvPr id="15" name="Straight Connector 14">
            <a:extLst>
              <a:ext uri="{FF2B5EF4-FFF2-40B4-BE49-F238E27FC236}">
                <a16:creationId xmlns:a16="http://schemas.microsoft.com/office/drawing/2014/main" id="{95BF8D43-6902-4B16-E1F5-D4335238BE0B}"/>
              </a:ext>
            </a:extLst>
          </p:cNvPr>
          <p:cNvCxnSpPr/>
          <p:nvPr/>
        </p:nvCxnSpPr>
        <p:spPr>
          <a:xfrm>
            <a:off x="418090" y="6123812"/>
            <a:ext cx="11360077" cy="0"/>
          </a:xfrm>
          <a:prstGeom prst="line">
            <a:avLst/>
          </a:prstGeom>
          <a:ln w="635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46079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3B4A5-9CE3-3B30-AFAC-D731D34D7A12}"/>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16BE2C3-3DF7-B430-EFA1-0D2AF0C6CC92}"/>
              </a:ext>
            </a:extLst>
          </p:cNvPr>
          <p:cNvSpPr/>
          <p:nvPr/>
        </p:nvSpPr>
        <p:spPr>
          <a:xfrm>
            <a:off x="0" y="0"/>
            <a:ext cx="12192000" cy="910094"/>
          </a:xfrm>
          <a:prstGeom prst="rect">
            <a:avLst/>
          </a:prstGeom>
          <a:solidFill>
            <a:srgbClr val="332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115BFC6-382B-B8EF-2BD9-A75A1915634A}"/>
              </a:ext>
            </a:extLst>
          </p:cNvPr>
          <p:cNvSpPr txBox="1"/>
          <p:nvPr/>
        </p:nvSpPr>
        <p:spPr>
          <a:xfrm>
            <a:off x="394122" y="293694"/>
            <a:ext cx="9710773" cy="415498"/>
          </a:xfrm>
          <a:prstGeom prst="rect">
            <a:avLst/>
          </a:prstGeom>
          <a:noFill/>
        </p:spPr>
        <p:txBody>
          <a:bodyPr wrap="square" rtlCol="0">
            <a:spAutoFit/>
          </a:bodyPr>
          <a:lstStyle/>
          <a:p>
            <a:r>
              <a:rPr lang="en-US" sz="2100" dirty="0">
                <a:solidFill>
                  <a:schemeClr val="bg1"/>
                </a:solidFill>
                <a:latin typeface="Poppins" pitchFamily="2" charset="77"/>
                <a:cs typeface="Poppins" pitchFamily="2" charset="77"/>
              </a:rPr>
              <a:t>FUND OF FUNDS NOW LAUNCHED</a:t>
            </a:r>
          </a:p>
        </p:txBody>
      </p:sp>
      <p:pic>
        <p:nvPicPr>
          <p:cNvPr id="3" name="Picture 2">
            <a:extLst>
              <a:ext uri="{FF2B5EF4-FFF2-40B4-BE49-F238E27FC236}">
                <a16:creationId xmlns:a16="http://schemas.microsoft.com/office/drawing/2014/main" id="{B14F9E40-C61C-07F3-B3E1-8D24D7B2F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0893" y="313662"/>
            <a:ext cx="827998" cy="315428"/>
          </a:xfrm>
          <a:prstGeom prst="rect">
            <a:avLst/>
          </a:prstGeom>
        </p:spPr>
      </p:pic>
      <p:sp>
        <p:nvSpPr>
          <p:cNvPr id="13" name="TextBox 12">
            <a:extLst>
              <a:ext uri="{FF2B5EF4-FFF2-40B4-BE49-F238E27FC236}">
                <a16:creationId xmlns:a16="http://schemas.microsoft.com/office/drawing/2014/main" id="{6550638A-0A28-32BE-E2FE-49B0C8786FD9}"/>
              </a:ext>
            </a:extLst>
          </p:cNvPr>
          <p:cNvSpPr txBox="1"/>
          <p:nvPr/>
        </p:nvSpPr>
        <p:spPr>
          <a:xfrm>
            <a:off x="328806" y="6286284"/>
            <a:ext cx="6338517" cy="307777"/>
          </a:xfrm>
          <a:prstGeom prst="rect">
            <a:avLst/>
          </a:prstGeom>
          <a:noFill/>
        </p:spPr>
        <p:txBody>
          <a:bodyPr wrap="square" rtlCol="0">
            <a:spAutoFit/>
          </a:bodyPr>
          <a:lstStyle/>
          <a:p>
            <a:r>
              <a:rPr lang="en-US" sz="1400" dirty="0">
                <a:latin typeface="Poppins" pitchFamily="2" charset="77"/>
                <a:cs typeface="Poppins" pitchFamily="2" charset="77"/>
              </a:rPr>
              <a:t>Q1 2026 MARKET REVIEW</a:t>
            </a:r>
          </a:p>
        </p:txBody>
      </p:sp>
      <p:sp>
        <p:nvSpPr>
          <p:cNvPr id="14" name="TextBox 13">
            <a:extLst>
              <a:ext uri="{FF2B5EF4-FFF2-40B4-BE49-F238E27FC236}">
                <a16:creationId xmlns:a16="http://schemas.microsoft.com/office/drawing/2014/main" id="{EF1108A2-34D2-9FB9-58D2-9FBCDBB46EDD}"/>
              </a:ext>
            </a:extLst>
          </p:cNvPr>
          <p:cNvSpPr txBox="1"/>
          <p:nvPr/>
        </p:nvSpPr>
        <p:spPr>
          <a:xfrm>
            <a:off x="5455979" y="6286284"/>
            <a:ext cx="6338517" cy="307777"/>
          </a:xfrm>
          <a:prstGeom prst="rect">
            <a:avLst/>
          </a:prstGeom>
          <a:noFill/>
        </p:spPr>
        <p:txBody>
          <a:bodyPr wrap="square" rtlCol="0">
            <a:spAutoFit/>
          </a:bodyPr>
          <a:lstStyle/>
          <a:p>
            <a:pPr algn="r"/>
            <a:r>
              <a:rPr lang="en-US" sz="1400" dirty="0" err="1">
                <a:latin typeface="Poppins" pitchFamily="2" charset="77"/>
                <a:cs typeface="Poppins" pitchFamily="2" charset="77"/>
              </a:rPr>
              <a:t>ebi.co.uk</a:t>
            </a:r>
            <a:endParaRPr lang="en-US" sz="1400" dirty="0">
              <a:latin typeface="Poppins" pitchFamily="2" charset="77"/>
              <a:cs typeface="Poppins" pitchFamily="2" charset="77"/>
            </a:endParaRPr>
          </a:p>
        </p:txBody>
      </p:sp>
      <p:cxnSp>
        <p:nvCxnSpPr>
          <p:cNvPr id="15" name="Straight Connector 14">
            <a:extLst>
              <a:ext uri="{FF2B5EF4-FFF2-40B4-BE49-F238E27FC236}">
                <a16:creationId xmlns:a16="http://schemas.microsoft.com/office/drawing/2014/main" id="{DF887343-D4FD-2500-5C37-64BA91A0E8CC}"/>
              </a:ext>
            </a:extLst>
          </p:cNvPr>
          <p:cNvCxnSpPr/>
          <p:nvPr/>
        </p:nvCxnSpPr>
        <p:spPr>
          <a:xfrm>
            <a:off x="418090" y="6123812"/>
            <a:ext cx="11360077" cy="0"/>
          </a:xfrm>
          <a:prstGeom prst="line">
            <a:avLst/>
          </a:prstGeom>
          <a:ln w="6350"/>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1635A46D-E21E-82D4-5A14-A1C7B66015BB}"/>
              </a:ext>
            </a:extLst>
          </p:cNvPr>
          <p:cNvPicPr>
            <a:picLocks noChangeAspect="1"/>
          </p:cNvPicPr>
          <p:nvPr/>
        </p:nvPicPr>
        <p:blipFill>
          <a:blip r:embed="rId4"/>
          <a:srcRect l="2333" t="2663" b="2663"/>
          <a:stretch>
            <a:fillRect/>
          </a:stretch>
        </p:blipFill>
        <p:spPr>
          <a:xfrm>
            <a:off x="809191" y="1288135"/>
            <a:ext cx="5858132" cy="4311417"/>
          </a:xfrm>
          <a:prstGeom prst="rect">
            <a:avLst/>
          </a:prstGeom>
        </p:spPr>
      </p:pic>
      <p:pic>
        <p:nvPicPr>
          <p:cNvPr id="17" name="Picture 16">
            <a:extLst>
              <a:ext uri="{FF2B5EF4-FFF2-40B4-BE49-F238E27FC236}">
                <a16:creationId xmlns:a16="http://schemas.microsoft.com/office/drawing/2014/main" id="{D40F86D5-A402-3F2D-E44B-A524381206A9}"/>
              </a:ext>
            </a:extLst>
          </p:cNvPr>
          <p:cNvPicPr>
            <a:picLocks noChangeAspect="1"/>
          </p:cNvPicPr>
          <p:nvPr/>
        </p:nvPicPr>
        <p:blipFill>
          <a:blip r:embed="rId5"/>
          <a:stretch>
            <a:fillRect/>
          </a:stretch>
        </p:blipFill>
        <p:spPr>
          <a:xfrm>
            <a:off x="8059948" y="1673710"/>
            <a:ext cx="3029373" cy="3000794"/>
          </a:xfrm>
          <a:prstGeom prst="rect">
            <a:avLst/>
          </a:prstGeom>
        </p:spPr>
      </p:pic>
      <p:sp>
        <p:nvSpPr>
          <p:cNvPr id="18" name="TextBox 17">
            <a:extLst>
              <a:ext uri="{FF2B5EF4-FFF2-40B4-BE49-F238E27FC236}">
                <a16:creationId xmlns:a16="http://schemas.microsoft.com/office/drawing/2014/main" id="{653F4CB6-0A1E-E7CA-DF8F-5BB565D00DD2}"/>
              </a:ext>
            </a:extLst>
          </p:cNvPr>
          <p:cNvSpPr txBox="1"/>
          <p:nvPr/>
        </p:nvSpPr>
        <p:spPr>
          <a:xfrm>
            <a:off x="7903486" y="4674504"/>
            <a:ext cx="3342296" cy="523220"/>
          </a:xfrm>
          <a:prstGeom prst="rect">
            <a:avLst/>
          </a:prstGeom>
          <a:noFill/>
        </p:spPr>
        <p:txBody>
          <a:bodyPr wrap="square">
            <a:spAutoFit/>
          </a:bodyPr>
          <a:lstStyle/>
          <a:p>
            <a:pPr algn="ctr"/>
            <a:r>
              <a:rPr lang="en-US" sz="1400" b="1" dirty="0">
                <a:latin typeface="Poppins" panose="00000500000000000000" pitchFamily="2" charset="0"/>
                <a:cs typeface="Poppins" panose="00000500000000000000" pitchFamily="2" charset="0"/>
              </a:rPr>
              <a:t>Webinar:  </a:t>
            </a:r>
            <a:r>
              <a:rPr lang="en-US" sz="1400" dirty="0">
                <a:latin typeface="Poppins" panose="00000500000000000000" pitchFamily="2" charset="0"/>
                <a:cs typeface="Poppins" panose="00000500000000000000" pitchFamily="2" charset="0"/>
              </a:rPr>
              <a:t>Jonathan Griffiths on Global Factor Fund of Funds</a:t>
            </a:r>
            <a:endParaRPr lang="en-GB" sz="1400" dirty="0"/>
          </a:p>
        </p:txBody>
      </p:sp>
      <p:cxnSp>
        <p:nvCxnSpPr>
          <p:cNvPr id="21" name="Straight Connector 20">
            <a:extLst>
              <a:ext uri="{FF2B5EF4-FFF2-40B4-BE49-F238E27FC236}">
                <a16:creationId xmlns:a16="http://schemas.microsoft.com/office/drawing/2014/main" id="{5F6F10A4-09A1-C475-0967-425371615B6A}"/>
              </a:ext>
            </a:extLst>
          </p:cNvPr>
          <p:cNvCxnSpPr>
            <a:cxnSpLocks/>
          </p:cNvCxnSpPr>
          <p:nvPr/>
        </p:nvCxnSpPr>
        <p:spPr>
          <a:xfrm>
            <a:off x="7851574" y="1434353"/>
            <a:ext cx="3408956" cy="0"/>
          </a:xfrm>
          <a:prstGeom prst="line">
            <a:avLst/>
          </a:prstGeom>
          <a:ln w="6350"/>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45BF8E2C-00B9-DBD7-07EB-E22F6B85F50E}"/>
              </a:ext>
            </a:extLst>
          </p:cNvPr>
          <p:cNvCxnSpPr>
            <a:cxnSpLocks/>
          </p:cNvCxnSpPr>
          <p:nvPr/>
        </p:nvCxnSpPr>
        <p:spPr>
          <a:xfrm>
            <a:off x="7851574" y="5471965"/>
            <a:ext cx="3408956" cy="0"/>
          </a:xfrm>
          <a:prstGeom prst="line">
            <a:avLst/>
          </a:prstGeom>
          <a:ln w="635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373960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B3497-4000-D03B-086C-F613B68431EE}"/>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D0993FAD-9155-2030-D46B-410171681CDE}"/>
              </a:ext>
            </a:extLst>
          </p:cNvPr>
          <p:cNvSpPr/>
          <p:nvPr/>
        </p:nvSpPr>
        <p:spPr>
          <a:xfrm>
            <a:off x="0" y="0"/>
            <a:ext cx="12192000" cy="910094"/>
          </a:xfrm>
          <a:prstGeom prst="rect">
            <a:avLst/>
          </a:prstGeom>
          <a:solidFill>
            <a:srgbClr val="332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4F48765-8E25-21BC-522C-920D6F3E403E}"/>
              </a:ext>
            </a:extLst>
          </p:cNvPr>
          <p:cNvSpPr txBox="1"/>
          <p:nvPr/>
        </p:nvSpPr>
        <p:spPr>
          <a:xfrm>
            <a:off x="394122" y="293694"/>
            <a:ext cx="9710773" cy="415498"/>
          </a:xfrm>
          <a:prstGeom prst="rect">
            <a:avLst/>
          </a:prstGeom>
          <a:noFill/>
        </p:spPr>
        <p:txBody>
          <a:bodyPr wrap="square" rtlCol="0">
            <a:spAutoFit/>
          </a:bodyPr>
          <a:lstStyle/>
          <a:p>
            <a:r>
              <a:rPr lang="en-US" sz="2100" dirty="0">
                <a:solidFill>
                  <a:schemeClr val="bg1"/>
                </a:solidFill>
                <a:latin typeface="Poppins" pitchFamily="2" charset="77"/>
                <a:cs typeface="Poppins" pitchFamily="2" charset="77"/>
              </a:rPr>
              <a:t>ebi UPDATES: A NEW CHAPTER AS INVESTMENT MANAGER (IM)</a:t>
            </a:r>
          </a:p>
        </p:txBody>
      </p:sp>
      <p:pic>
        <p:nvPicPr>
          <p:cNvPr id="3" name="Picture 2">
            <a:extLst>
              <a:ext uri="{FF2B5EF4-FFF2-40B4-BE49-F238E27FC236}">
                <a16:creationId xmlns:a16="http://schemas.microsoft.com/office/drawing/2014/main" id="{1AE4DCB3-A237-228C-2949-93E620F6E5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0893" y="313662"/>
            <a:ext cx="827998" cy="315428"/>
          </a:xfrm>
          <a:prstGeom prst="rect">
            <a:avLst/>
          </a:prstGeom>
        </p:spPr>
      </p:pic>
      <p:sp>
        <p:nvSpPr>
          <p:cNvPr id="13" name="TextBox 12">
            <a:extLst>
              <a:ext uri="{FF2B5EF4-FFF2-40B4-BE49-F238E27FC236}">
                <a16:creationId xmlns:a16="http://schemas.microsoft.com/office/drawing/2014/main" id="{48D2A5FB-39EE-C983-08C4-91A1B6938AC6}"/>
              </a:ext>
            </a:extLst>
          </p:cNvPr>
          <p:cNvSpPr txBox="1"/>
          <p:nvPr/>
        </p:nvSpPr>
        <p:spPr>
          <a:xfrm>
            <a:off x="328806" y="6286284"/>
            <a:ext cx="6338517" cy="307777"/>
          </a:xfrm>
          <a:prstGeom prst="rect">
            <a:avLst/>
          </a:prstGeom>
          <a:noFill/>
        </p:spPr>
        <p:txBody>
          <a:bodyPr wrap="square" rtlCol="0">
            <a:spAutoFit/>
          </a:bodyPr>
          <a:lstStyle/>
          <a:p>
            <a:r>
              <a:rPr lang="en-US" sz="1400" dirty="0">
                <a:latin typeface="Poppins" pitchFamily="2" charset="77"/>
                <a:cs typeface="Poppins" pitchFamily="2" charset="77"/>
              </a:rPr>
              <a:t>Q1 2026 MARKET REVIEW</a:t>
            </a:r>
          </a:p>
        </p:txBody>
      </p:sp>
      <p:sp>
        <p:nvSpPr>
          <p:cNvPr id="14" name="TextBox 13">
            <a:extLst>
              <a:ext uri="{FF2B5EF4-FFF2-40B4-BE49-F238E27FC236}">
                <a16:creationId xmlns:a16="http://schemas.microsoft.com/office/drawing/2014/main" id="{3D0741DC-423E-79D8-481D-79CA42841887}"/>
              </a:ext>
            </a:extLst>
          </p:cNvPr>
          <p:cNvSpPr txBox="1"/>
          <p:nvPr/>
        </p:nvSpPr>
        <p:spPr>
          <a:xfrm>
            <a:off x="5455979" y="6286284"/>
            <a:ext cx="6338517" cy="307777"/>
          </a:xfrm>
          <a:prstGeom prst="rect">
            <a:avLst/>
          </a:prstGeom>
          <a:noFill/>
        </p:spPr>
        <p:txBody>
          <a:bodyPr wrap="square" rtlCol="0">
            <a:spAutoFit/>
          </a:bodyPr>
          <a:lstStyle/>
          <a:p>
            <a:pPr algn="r"/>
            <a:r>
              <a:rPr lang="en-US" sz="1400" dirty="0" err="1">
                <a:latin typeface="Poppins" pitchFamily="2" charset="77"/>
                <a:cs typeface="Poppins" pitchFamily="2" charset="77"/>
              </a:rPr>
              <a:t>ebi.co.uk</a:t>
            </a:r>
            <a:endParaRPr lang="en-US" sz="1400" dirty="0">
              <a:latin typeface="Poppins" pitchFamily="2" charset="77"/>
              <a:cs typeface="Poppins" pitchFamily="2" charset="77"/>
            </a:endParaRPr>
          </a:p>
        </p:txBody>
      </p:sp>
      <p:cxnSp>
        <p:nvCxnSpPr>
          <p:cNvPr id="15" name="Straight Connector 14">
            <a:extLst>
              <a:ext uri="{FF2B5EF4-FFF2-40B4-BE49-F238E27FC236}">
                <a16:creationId xmlns:a16="http://schemas.microsoft.com/office/drawing/2014/main" id="{E9320B40-767B-42D1-CEA7-83E4933F9BC4}"/>
              </a:ext>
            </a:extLst>
          </p:cNvPr>
          <p:cNvCxnSpPr/>
          <p:nvPr/>
        </p:nvCxnSpPr>
        <p:spPr>
          <a:xfrm>
            <a:off x="418090" y="6123812"/>
            <a:ext cx="11360077" cy="0"/>
          </a:xfrm>
          <a:prstGeom prst="line">
            <a:avLst/>
          </a:prstGeom>
          <a:ln w="6350"/>
        </p:spPr>
        <p:style>
          <a:lnRef idx="2">
            <a:schemeClr val="accent1"/>
          </a:lnRef>
          <a:fillRef idx="0">
            <a:schemeClr val="accent1"/>
          </a:fillRef>
          <a:effectRef idx="1">
            <a:schemeClr val="accent1"/>
          </a:effectRef>
          <a:fontRef idx="minor">
            <a:schemeClr val="tx1"/>
          </a:fontRef>
        </p:style>
      </p:cxnSp>
      <p:sp>
        <p:nvSpPr>
          <p:cNvPr id="4" name="Rounded Rectangle 12">
            <a:extLst>
              <a:ext uri="{FF2B5EF4-FFF2-40B4-BE49-F238E27FC236}">
                <a16:creationId xmlns:a16="http://schemas.microsoft.com/office/drawing/2014/main" id="{264D4FB9-7716-1B2D-C460-796FA14284E9}"/>
              </a:ext>
            </a:extLst>
          </p:cNvPr>
          <p:cNvSpPr/>
          <p:nvPr/>
        </p:nvSpPr>
        <p:spPr>
          <a:xfrm>
            <a:off x="670374" y="1614266"/>
            <a:ext cx="2872215" cy="1177757"/>
          </a:xfrm>
          <a:prstGeom prst="roundRect">
            <a:avLst>
              <a:gd name="adj" fmla="val 0"/>
            </a:avLst>
          </a:prstGeom>
          <a:solidFill>
            <a:schemeClr val="bg2"/>
          </a:solidFill>
          <a:ln>
            <a:solidFill>
              <a:schemeClr val="bg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500" dirty="0">
                <a:solidFill>
                  <a:schemeClr val="tx1"/>
                </a:solidFill>
                <a:latin typeface="Poppins" pitchFamily="2" charset="77"/>
                <a:cs typeface="Poppins" pitchFamily="2" charset="77"/>
              </a:rPr>
              <a:t>ebi and Amundi launch factor funds</a:t>
            </a:r>
          </a:p>
        </p:txBody>
      </p:sp>
      <p:sp>
        <p:nvSpPr>
          <p:cNvPr id="5" name="Rounded Rectangle 12">
            <a:extLst>
              <a:ext uri="{FF2B5EF4-FFF2-40B4-BE49-F238E27FC236}">
                <a16:creationId xmlns:a16="http://schemas.microsoft.com/office/drawing/2014/main" id="{89253D21-1EBF-6F76-09C0-EE817A49413E}"/>
              </a:ext>
            </a:extLst>
          </p:cNvPr>
          <p:cNvSpPr/>
          <p:nvPr/>
        </p:nvSpPr>
        <p:spPr>
          <a:xfrm>
            <a:off x="4541905" y="1620106"/>
            <a:ext cx="2872215" cy="1184501"/>
          </a:xfrm>
          <a:prstGeom prst="roundRect">
            <a:avLst>
              <a:gd name="adj" fmla="val 0"/>
            </a:avLst>
          </a:prstGeom>
          <a:solidFill>
            <a:schemeClr val="bg2"/>
          </a:solidFill>
          <a:ln>
            <a:solidFill>
              <a:schemeClr val="bg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500" dirty="0">
                <a:solidFill>
                  <a:schemeClr val="tx1"/>
                </a:solidFill>
                <a:latin typeface="Poppins" pitchFamily="2" charset="77"/>
                <a:cs typeface="Poppins" pitchFamily="2" charset="77"/>
              </a:rPr>
              <a:t>ebi phase in the inclusion</a:t>
            </a:r>
            <a:br>
              <a:rPr lang="en-US" sz="1500" dirty="0">
                <a:solidFill>
                  <a:schemeClr val="tx1"/>
                </a:solidFill>
                <a:latin typeface="Poppins" pitchFamily="2" charset="77"/>
                <a:cs typeface="Poppins" pitchFamily="2" charset="77"/>
              </a:rPr>
            </a:br>
            <a:r>
              <a:rPr lang="en-US" sz="1500" dirty="0">
                <a:solidFill>
                  <a:schemeClr val="tx1"/>
                </a:solidFill>
                <a:latin typeface="Poppins" pitchFamily="2" charset="77"/>
                <a:cs typeface="Poppins" pitchFamily="2" charset="77"/>
              </a:rPr>
              <a:t>of factor funds within</a:t>
            </a:r>
            <a:br>
              <a:rPr lang="en-US" sz="1500" dirty="0">
                <a:solidFill>
                  <a:schemeClr val="tx1"/>
                </a:solidFill>
                <a:latin typeface="Poppins" pitchFamily="2" charset="77"/>
                <a:cs typeface="Poppins" pitchFamily="2" charset="77"/>
              </a:rPr>
            </a:br>
            <a:r>
              <a:rPr lang="en-US" sz="1500" dirty="0">
                <a:solidFill>
                  <a:schemeClr val="tx1"/>
                </a:solidFill>
                <a:latin typeface="Poppins" pitchFamily="2" charset="77"/>
                <a:cs typeface="Poppins" pitchFamily="2" charset="77"/>
              </a:rPr>
              <a:t>MPS across all platforms</a:t>
            </a:r>
          </a:p>
        </p:txBody>
      </p:sp>
      <p:sp>
        <p:nvSpPr>
          <p:cNvPr id="6" name="Rounded Rectangle 12">
            <a:extLst>
              <a:ext uri="{FF2B5EF4-FFF2-40B4-BE49-F238E27FC236}">
                <a16:creationId xmlns:a16="http://schemas.microsoft.com/office/drawing/2014/main" id="{C248A6BA-2CF1-9A8E-6818-3747D1E936ED}"/>
              </a:ext>
            </a:extLst>
          </p:cNvPr>
          <p:cNvSpPr/>
          <p:nvPr/>
        </p:nvSpPr>
        <p:spPr>
          <a:xfrm>
            <a:off x="8413436" y="1614266"/>
            <a:ext cx="2872215" cy="1184501"/>
          </a:xfrm>
          <a:prstGeom prst="roundRect">
            <a:avLst>
              <a:gd name="adj" fmla="val 0"/>
            </a:avLst>
          </a:prstGeom>
          <a:solidFill>
            <a:schemeClr val="bg2"/>
          </a:solidFill>
          <a:ln>
            <a:solidFill>
              <a:schemeClr val="bg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500" dirty="0">
                <a:solidFill>
                  <a:schemeClr val="tx1"/>
                </a:solidFill>
                <a:latin typeface="Poppins" pitchFamily="2" charset="77"/>
                <a:cs typeface="Poppins" pitchFamily="2" charset="77"/>
              </a:rPr>
              <a:t>ebi become IM for</a:t>
            </a:r>
            <a:br>
              <a:rPr lang="en-US" sz="1500" dirty="0">
                <a:solidFill>
                  <a:schemeClr val="tx1"/>
                </a:solidFill>
                <a:latin typeface="Poppins" pitchFamily="2" charset="77"/>
                <a:cs typeface="Poppins" pitchFamily="2" charset="77"/>
              </a:rPr>
            </a:br>
            <a:r>
              <a:rPr lang="en-US" sz="1500" dirty="0">
                <a:solidFill>
                  <a:schemeClr val="tx1"/>
                </a:solidFill>
                <a:latin typeface="Poppins" pitchFamily="2" charset="77"/>
                <a:cs typeface="Poppins" pitchFamily="2" charset="77"/>
              </a:rPr>
              <a:t>the funds</a:t>
            </a:r>
          </a:p>
        </p:txBody>
      </p:sp>
      <p:cxnSp>
        <p:nvCxnSpPr>
          <p:cNvPr id="7" name="Straight Arrow Connector 6">
            <a:extLst>
              <a:ext uri="{FF2B5EF4-FFF2-40B4-BE49-F238E27FC236}">
                <a16:creationId xmlns:a16="http://schemas.microsoft.com/office/drawing/2014/main" id="{3634E6F6-886E-ACE3-F22C-B59DE6C7ABE9}"/>
              </a:ext>
            </a:extLst>
          </p:cNvPr>
          <p:cNvCxnSpPr>
            <a:cxnSpLocks/>
            <a:stCxn id="4" idx="3"/>
            <a:endCxn id="5" idx="1"/>
          </p:cNvCxnSpPr>
          <p:nvPr/>
        </p:nvCxnSpPr>
        <p:spPr>
          <a:xfrm>
            <a:off x="3542589" y="2203145"/>
            <a:ext cx="999316" cy="9212"/>
          </a:xfrm>
          <a:prstGeom prst="straightConnector1">
            <a:avLst/>
          </a:prstGeom>
          <a:ln w="57150">
            <a:solidFill>
              <a:srgbClr val="332E3C"/>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6DB08959-BDF1-DAA1-E234-39ACE8D06A14}"/>
              </a:ext>
            </a:extLst>
          </p:cNvPr>
          <p:cNvCxnSpPr>
            <a:cxnSpLocks/>
            <a:stCxn id="5" idx="3"/>
            <a:endCxn id="6" idx="1"/>
          </p:cNvCxnSpPr>
          <p:nvPr/>
        </p:nvCxnSpPr>
        <p:spPr>
          <a:xfrm flipV="1">
            <a:off x="7414120" y="2206517"/>
            <a:ext cx="999316" cy="5840"/>
          </a:xfrm>
          <a:prstGeom prst="straightConnector1">
            <a:avLst/>
          </a:prstGeom>
          <a:ln w="57150">
            <a:solidFill>
              <a:srgbClr val="332E3C"/>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1AD45BE2-8E9E-78CF-94AD-89C68969DECC}"/>
              </a:ext>
            </a:extLst>
          </p:cNvPr>
          <p:cNvSpPr txBox="1"/>
          <p:nvPr/>
        </p:nvSpPr>
        <p:spPr>
          <a:xfrm>
            <a:off x="604627" y="1183302"/>
            <a:ext cx="2472159" cy="338554"/>
          </a:xfrm>
          <a:prstGeom prst="rect">
            <a:avLst/>
          </a:prstGeom>
          <a:noFill/>
        </p:spPr>
        <p:txBody>
          <a:bodyPr wrap="square">
            <a:spAutoFit/>
          </a:bodyPr>
          <a:lstStyle/>
          <a:p>
            <a:r>
              <a:rPr lang="en-US" sz="1600" b="1" dirty="0">
                <a:latin typeface="Poppins SemiBold" pitchFamily="2" charset="77"/>
                <a:cs typeface="Poppins SemiBold" pitchFamily="2" charset="77"/>
              </a:rPr>
              <a:t>FEEDER FUNDS:</a:t>
            </a:r>
            <a:endParaRPr lang="en-GB" sz="1600" dirty="0"/>
          </a:p>
        </p:txBody>
      </p:sp>
      <p:sp>
        <p:nvSpPr>
          <p:cNvPr id="24" name="Rounded Rectangle 12">
            <a:extLst>
              <a:ext uri="{FF2B5EF4-FFF2-40B4-BE49-F238E27FC236}">
                <a16:creationId xmlns:a16="http://schemas.microsoft.com/office/drawing/2014/main" id="{67A9BE11-7E00-8D02-4E65-319CF3D88833}"/>
              </a:ext>
            </a:extLst>
          </p:cNvPr>
          <p:cNvSpPr/>
          <p:nvPr/>
        </p:nvSpPr>
        <p:spPr>
          <a:xfrm>
            <a:off x="670374" y="3977198"/>
            <a:ext cx="2795119" cy="1454770"/>
          </a:xfrm>
          <a:prstGeom prst="roundRect">
            <a:avLst>
              <a:gd name="adj" fmla="val 0"/>
            </a:avLst>
          </a:prstGeom>
          <a:solidFill>
            <a:schemeClr val="bg2"/>
          </a:solidFill>
          <a:ln>
            <a:solidFill>
              <a:schemeClr val="bg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a:solidFill>
                  <a:schemeClr val="tx1"/>
                </a:solidFill>
                <a:latin typeface="Poppins" pitchFamily="2" charset="77"/>
                <a:cs typeface="Poppins" pitchFamily="2" charset="77"/>
              </a:rPr>
              <a:t>ebi and </a:t>
            </a:r>
            <a:r>
              <a:rPr lang="en-US" sz="1500" dirty="0">
                <a:solidFill>
                  <a:schemeClr val="tx1"/>
                </a:solidFill>
                <a:latin typeface="Poppins" pitchFamily="2" charset="77"/>
                <a:cs typeface="Poppins" pitchFamily="2" charset="77"/>
              </a:rPr>
              <a:t>Amundi</a:t>
            </a:r>
            <a:r>
              <a:rPr lang="en-US" sz="1600" dirty="0">
                <a:solidFill>
                  <a:schemeClr val="tx1"/>
                </a:solidFill>
                <a:latin typeface="Poppins" pitchFamily="2" charset="77"/>
                <a:cs typeface="Poppins" pitchFamily="2" charset="77"/>
              </a:rPr>
              <a:t> launch FoF funds</a:t>
            </a:r>
          </a:p>
        </p:txBody>
      </p:sp>
      <p:sp>
        <p:nvSpPr>
          <p:cNvPr id="25" name="Rounded Rectangle 12">
            <a:extLst>
              <a:ext uri="{FF2B5EF4-FFF2-40B4-BE49-F238E27FC236}">
                <a16:creationId xmlns:a16="http://schemas.microsoft.com/office/drawing/2014/main" id="{2F4739A0-9ED9-AAAF-1848-D93C8671ED93}"/>
              </a:ext>
            </a:extLst>
          </p:cNvPr>
          <p:cNvSpPr/>
          <p:nvPr/>
        </p:nvSpPr>
        <p:spPr>
          <a:xfrm>
            <a:off x="4448021" y="3977198"/>
            <a:ext cx="2872215" cy="1455888"/>
          </a:xfrm>
          <a:prstGeom prst="roundRect">
            <a:avLst>
              <a:gd name="adj" fmla="val 0"/>
            </a:avLst>
          </a:prstGeom>
          <a:solidFill>
            <a:schemeClr val="bg2"/>
          </a:solidFill>
          <a:ln>
            <a:solidFill>
              <a:schemeClr val="bg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a:solidFill>
                  <a:schemeClr val="tx1"/>
                </a:solidFill>
                <a:latin typeface="Poppins" pitchFamily="2" charset="77"/>
                <a:cs typeface="Poppins" pitchFamily="2" charset="77"/>
              </a:rPr>
              <a:t>ebi make FoF available across platforms</a:t>
            </a:r>
          </a:p>
        </p:txBody>
      </p:sp>
      <p:sp>
        <p:nvSpPr>
          <p:cNvPr id="26" name="Rounded Rectangle 12">
            <a:extLst>
              <a:ext uri="{FF2B5EF4-FFF2-40B4-BE49-F238E27FC236}">
                <a16:creationId xmlns:a16="http://schemas.microsoft.com/office/drawing/2014/main" id="{6BC8BBEF-7A59-3891-B226-C5BB2C4B6842}"/>
              </a:ext>
            </a:extLst>
          </p:cNvPr>
          <p:cNvSpPr/>
          <p:nvPr/>
        </p:nvSpPr>
        <p:spPr>
          <a:xfrm>
            <a:off x="8319554" y="3978840"/>
            <a:ext cx="2872215" cy="1455889"/>
          </a:xfrm>
          <a:prstGeom prst="roundRect">
            <a:avLst>
              <a:gd name="adj" fmla="val 0"/>
            </a:avLst>
          </a:prstGeom>
          <a:solidFill>
            <a:schemeClr val="bg2"/>
          </a:solidFill>
          <a:ln>
            <a:solidFill>
              <a:schemeClr val="bg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a:solidFill>
                  <a:schemeClr val="tx1"/>
                </a:solidFill>
                <a:latin typeface="Poppins" pitchFamily="2" charset="77"/>
                <a:cs typeface="Poppins" pitchFamily="2" charset="77"/>
              </a:rPr>
              <a:t>ebi become IM</a:t>
            </a:r>
            <a:br>
              <a:rPr lang="en-US" sz="1600" dirty="0">
                <a:solidFill>
                  <a:schemeClr val="tx1"/>
                </a:solidFill>
                <a:latin typeface="Poppins" pitchFamily="2" charset="77"/>
                <a:cs typeface="Poppins" pitchFamily="2" charset="77"/>
              </a:rPr>
            </a:br>
            <a:r>
              <a:rPr lang="en-US" sz="1600" dirty="0">
                <a:solidFill>
                  <a:schemeClr val="tx1"/>
                </a:solidFill>
                <a:latin typeface="Poppins" pitchFamily="2" charset="77"/>
                <a:cs typeface="Poppins" pitchFamily="2" charset="77"/>
              </a:rPr>
              <a:t>for the FoF</a:t>
            </a:r>
          </a:p>
        </p:txBody>
      </p:sp>
      <p:cxnSp>
        <p:nvCxnSpPr>
          <p:cNvPr id="27" name="Straight Arrow Connector 26">
            <a:extLst>
              <a:ext uri="{FF2B5EF4-FFF2-40B4-BE49-F238E27FC236}">
                <a16:creationId xmlns:a16="http://schemas.microsoft.com/office/drawing/2014/main" id="{9B6123C1-7778-3B0A-69E0-83784310AC57}"/>
              </a:ext>
            </a:extLst>
          </p:cNvPr>
          <p:cNvCxnSpPr>
            <a:cxnSpLocks/>
            <a:stCxn id="24" idx="3"/>
            <a:endCxn id="25" idx="1"/>
          </p:cNvCxnSpPr>
          <p:nvPr/>
        </p:nvCxnSpPr>
        <p:spPr>
          <a:xfrm>
            <a:off x="3465493" y="4704583"/>
            <a:ext cx="982528" cy="559"/>
          </a:xfrm>
          <a:prstGeom prst="straightConnector1">
            <a:avLst/>
          </a:prstGeom>
          <a:ln w="57150">
            <a:solidFill>
              <a:srgbClr val="332E3C"/>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0711DFA2-A060-71C2-E60B-259F71CB34F0}"/>
              </a:ext>
            </a:extLst>
          </p:cNvPr>
          <p:cNvCxnSpPr>
            <a:cxnSpLocks/>
            <a:stCxn id="25" idx="3"/>
            <a:endCxn id="26" idx="1"/>
          </p:cNvCxnSpPr>
          <p:nvPr/>
        </p:nvCxnSpPr>
        <p:spPr>
          <a:xfrm>
            <a:off x="7320236" y="4705142"/>
            <a:ext cx="999318" cy="1643"/>
          </a:xfrm>
          <a:prstGeom prst="straightConnector1">
            <a:avLst/>
          </a:prstGeom>
          <a:ln w="57150">
            <a:solidFill>
              <a:srgbClr val="332E3C"/>
            </a:solidFill>
            <a:tailEnd type="triangle"/>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BC011CD7-83DC-418F-A69E-B2D7AC4F0D3C}"/>
              </a:ext>
            </a:extLst>
          </p:cNvPr>
          <p:cNvSpPr txBox="1"/>
          <p:nvPr/>
        </p:nvSpPr>
        <p:spPr>
          <a:xfrm>
            <a:off x="576492" y="3540874"/>
            <a:ext cx="2889001" cy="338554"/>
          </a:xfrm>
          <a:prstGeom prst="rect">
            <a:avLst/>
          </a:prstGeom>
          <a:noFill/>
        </p:spPr>
        <p:txBody>
          <a:bodyPr wrap="square">
            <a:spAutoFit/>
          </a:bodyPr>
          <a:lstStyle/>
          <a:p>
            <a:r>
              <a:rPr lang="en-US" sz="1600" b="1" dirty="0">
                <a:latin typeface="Poppins SemiBold" pitchFamily="2" charset="77"/>
                <a:cs typeface="Poppins SemiBold" pitchFamily="2" charset="77"/>
              </a:rPr>
              <a:t>FUND OF FUNDS (</a:t>
            </a:r>
            <a:r>
              <a:rPr lang="en-US" sz="1600" b="1" dirty="0" err="1">
                <a:latin typeface="Poppins SemiBold" pitchFamily="2" charset="77"/>
                <a:cs typeface="Poppins SemiBold" pitchFamily="2" charset="77"/>
              </a:rPr>
              <a:t>FoF</a:t>
            </a:r>
            <a:r>
              <a:rPr lang="en-US" sz="1600" b="1" dirty="0">
                <a:latin typeface="Poppins SemiBold" pitchFamily="2" charset="77"/>
                <a:cs typeface="Poppins SemiBold" pitchFamily="2" charset="77"/>
              </a:rPr>
              <a:t>):</a:t>
            </a:r>
            <a:endParaRPr lang="en-GB" sz="1600" dirty="0"/>
          </a:p>
        </p:txBody>
      </p:sp>
      <p:sp>
        <p:nvSpPr>
          <p:cNvPr id="33" name="TextBox 32">
            <a:extLst>
              <a:ext uri="{FF2B5EF4-FFF2-40B4-BE49-F238E27FC236}">
                <a16:creationId xmlns:a16="http://schemas.microsoft.com/office/drawing/2014/main" id="{D4EEFAC9-2169-34F6-0863-197CF5386D10}"/>
              </a:ext>
            </a:extLst>
          </p:cNvPr>
          <p:cNvSpPr txBox="1"/>
          <p:nvPr/>
        </p:nvSpPr>
        <p:spPr>
          <a:xfrm>
            <a:off x="8479268" y="2477826"/>
            <a:ext cx="2666925" cy="276999"/>
          </a:xfrm>
          <a:prstGeom prst="rect">
            <a:avLst/>
          </a:prstGeom>
          <a:noFill/>
        </p:spPr>
        <p:txBody>
          <a:bodyPr wrap="square">
            <a:spAutoFit/>
          </a:bodyPr>
          <a:lstStyle/>
          <a:p>
            <a:pPr algn="ctr"/>
            <a:r>
              <a:rPr lang="en-US" sz="1200" dirty="0">
                <a:latin typeface="Poppins" pitchFamily="2" charset="77"/>
                <a:cs typeface="Poppins" pitchFamily="2" charset="77"/>
              </a:rPr>
              <a:t>(Anticipated May 2026)</a:t>
            </a:r>
            <a:endParaRPr lang="en-GB" sz="1200" dirty="0">
              <a:latin typeface="Poppins" pitchFamily="2" charset="77"/>
              <a:cs typeface="Poppins" pitchFamily="2" charset="77"/>
            </a:endParaRPr>
          </a:p>
        </p:txBody>
      </p:sp>
      <p:sp>
        <p:nvSpPr>
          <p:cNvPr id="57" name="TextBox 56">
            <a:extLst>
              <a:ext uri="{FF2B5EF4-FFF2-40B4-BE49-F238E27FC236}">
                <a16:creationId xmlns:a16="http://schemas.microsoft.com/office/drawing/2014/main" id="{2F1DB33E-44E6-6418-DF0A-7CB897E817B8}"/>
              </a:ext>
            </a:extLst>
          </p:cNvPr>
          <p:cNvSpPr txBox="1"/>
          <p:nvPr/>
        </p:nvSpPr>
        <p:spPr>
          <a:xfrm>
            <a:off x="646831" y="2899560"/>
            <a:ext cx="2472159" cy="307777"/>
          </a:xfrm>
          <a:prstGeom prst="rect">
            <a:avLst/>
          </a:prstGeom>
          <a:noFill/>
        </p:spPr>
        <p:txBody>
          <a:bodyPr wrap="square">
            <a:spAutoFit/>
          </a:bodyPr>
          <a:lstStyle/>
          <a:p>
            <a:r>
              <a:rPr lang="en-US" sz="1400" dirty="0">
                <a:latin typeface="Poppins Medium" pitchFamily="2" charset="77"/>
                <a:cs typeface="Poppins Medium" pitchFamily="2" charset="77"/>
              </a:rPr>
              <a:t>COMPLETE</a:t>
            </a:r>
            <a:r>
              <a:rPr lang="en-US" sz="1400" b="1" dirty="0">
                <a:latin typeface="Poppins SemiBold" pitchFamily="2" charset="77"/>
                <a:cs typeface="Poppins SemiBold" pitchFamily="2" charset="77"/>
              </a:rPr>
              <a:t> </a:t>
            </a:r>
            <a:r>
              <a:rPr lang="en-US" sz="1400" b="1" dirty="0">
                <a:solidFill>
                  <a:srgbClr val="92D050"/>
                </a:solidFill>
                <a:latin typeface="Poppins SemiBold" pitchFamily="2" charset="77"/>
                <a:cs typeface="Poppins SemiBold" pitchFamily="2" charset="77"/>
              </a:rPr>
              <a:t>◉</a:t>
            </a:r>
            <a:endParaRPr lang="en-GB" sz="1400" dirty="0">
              <a:solidFill>
                <a:srgbClr val="92D050"/>
              </a:solidFill>
            </a:endParaRPr>
          </a:p>
        </p:txBody>
      </p:sp>
      <p:sp>
        <p:nvSpPr>
          <p:cNvPr id="58" name="TextBox 57">
            <a:extLst>
              <a:ext uri="{FF2B5EF4-FFF2-40B4-BE49-F238E27FC236}">
                <a16:creationId xmlns:a16="http://schemas.microsoft.com/office/drawing/2014/main" id="{901BD6DE-7D07-A785-5C29-B968F9257668}"/>
              </a:ext>
            </a:extLst>
          </p:cNvPr>
          <p:cNvSpPr txBox="1"/>
          <p:nvPr/>
        </p:nvSpPr>
        <p:spPr>
          <a:xfrm>
            <a:off x="4571717" y="2899560"/>
            <a:ext cx="2472159" cy="307777"/>
          </a:xfrm>
          <a:prstGeom prst="rect">
            <a:avLst/>
          </a:prstGeom>
          <a:noFill/>
        </p:spPr>
        <p:txBody>
          <a:bodyPr wrap="square">
            <a:spAutoFit/>
          </a:bodyPr>
          <a:lstStyle/>
          <a:p>
            <a:r>
              <a:rPr lang="en-US" sz="1400" dirty="0">
                <a:latin typeface="Poppins Medium" pitchFamily="2" charset="77"/>
                <a:cs typeface="Poppins Medium" pitchFamily="2" charset="77"/>
              </a:rPr>
              <a:t>IN PROGRESS</a:t>
            </a:r>
            <a:r>
              <a:rPr lang="en-US" sz="1400" b="1" dirty="0">
                <a:latin typeface="Poppins SemiBold" pitchFamily="2" charset="77"/>
                <a:cs typeface="Poppins SemiBold" pitchFamily="2" charset="77"/>
              </a:rPr>
              <a:t> </a:t>
            </a:r>
            <a:r>
              <a:rPr lang="en-US" sz="1400" b="1" dirty="0">
                <a:solidFill>
                  <a:srgbClr val="FFC000"/>
                </a:solidFill>
                <a:latin typeface="Poppins SemiBold" pitchFamily="2" charset="77"/>
                <a:cs typeface="Poppins SemiBold" pitchFamily="2" charset="77"/>
              </a:rPr>
              <a:t>◉</a:t>
            </a:r>
            <a:endParaRPr lang="en-GB" sz="1400" dirty="0">
              <a:solidFill>
                <a:srgbClr val="FFC000"/>
              </a:solidFill>
            </a:endParaRPr>
          </a:p>
        </p:txBody>
      </p:sp>
      <p:sp>
        <p:nvSpPr>
          <p:cNvPr id="59" name="TextBox 58">
            <a:extLst>
              <a:ext uri="{FF2B5EF4-FFF2-40B4-BE49-F238E27FC236}">
                <a16:creationId xmlns:a16="http://schemas.microsoft.com/office/drawing/2014/main" id="{93348584-5923-7F78-531B-BF7442515A74}"/>
              </a:ext>
            </a:extLst>
          </p:cNvPr>
          <p:cNvSpPr txBox="1"/>
          <p:nvPr/>
        </p:nvSpPr>
        <p:spPr>
          <a:xfrm>
            <a:off x="8412196" y="2899560"/>
            <a:ext cx="2472159" cy="307777"/>
          </a:xfrm>
          <a:prstGeom prst="rect">
            <a:avLst/>
          </a:prstGeom>
          <a:noFill/>
        </p:spPr>
        <p:txBody>
          <a:bodyPr wrap="square">
            <a:spAutoFit/>
          </a:bodyPr>
          <a:lstStyle/>
          <a:p>
            <a:r>
              <a:rPr lang="en-US" sz="1400" dirty="0">
                <a:latin typeface="Poppins Medium" pitchFamily="2" charset="77"/>
                <a:cs typeface="Poppins Medium" pitchFamily="2" charset="77"/>
              </a:rPr>
              <a:t>NOT STARTED</a:t>
            </a:r>
            <a:r>
              <a:rPr lang="en-US" sz="1400" b="1" dirty="0">
                <a:solidFill>
                  <a:srgbClr val="FF0000"/>
                </a:solidFill>
                <a:latin typeface="Poppins SemiBold" pitchFamily="2" charset="77"/>
                <a:cs typeface="Poppins SemiBold" pitchFamily="2" charset="77"/>
              </a:rPr>
              <a:t> ◉</a:t>
            </a:r>
            <a:endParaRPr lang="en-GB" sz="1400" dirty="0">
              <a:solidFill>
                <a:srgbClr val="FF0000"/>
              </a:solidFill>
            </a:endParaRPr>
          </a:p>
        </p:txBody>
      </p:sp>
      <p:sp>
        <p:nvSpPr>
          <p:cNvPr id="60" name="TextBox 59">
            <a:extLst>
              <a:ext uri="{FF2B5EF4-FFF2-40B4-BE49-F238E27FC236}">
                <a16:creationId xmlns:a16="http://schemas.microsoft.com/office/drawing/2014/main" id="{D16CC376-FEED-935C-7F45-5DF1D68318C8}"/>
              </a:ext>
            </a:extLst>
          </p:cNvPr>
          <p:cNvSpPr txBox="1"/>
          <p:nvPr/>
        </p:nvSpPr>
        <p:spPr>
          <a:xfrm>
            <a:off x="8479268" y="4964554"/>
            <a:ext cx="2666925" cy="276999"/>
          </a:xfrm>
          <a:prstGeom prst="rect">
            <a:avLst/>
          </a:prstGeom>
          <a:noFill/>
        </p:spPr>
        <p:txBody>
          <a:bodyPr wrap="square">
            <a:spAutoFit/>
          </a:bodyPr>
          <a:lstStyle/>
          <a:p>
            <a:pPr algn="ctr"/>
            <a:r>
              <a:rPr lang="en-US" sz="1200" dirty="0">
                <a:latin typeface="Poppins" pitchFamily="2" charset="77"/>
                <a:cs typeface="Poppins" pitchFamily="2" charset="77"/>
              </a:rPr>
              <a:t>(Anticipated later in 2026)</a:t>
            </a:r>
          </a:p>
        </p:txBody>
      </p:sp>
      <p:sp>
        <p:nvSpPr>
          <p:cNvPr id="63" name="TextBox 62">
            <a:extLst>
              <a:ext uri="{FF2B5EF4-FFF2-40B4-BE49-F238E27FC236}">
                <a16:creationId xmlns:a16="http://schemas.microsoft.com/office/drawing/2014/main" id="{3240490E-32A2-7244-B49B-E0E576B98123}"/>
              </a:ext>
            </a:extLst>
          </p:cNvPr>
          <p:cNvSpPr txBox="1"/>
          <p:nvPr/>
        </p:nvSpPr>
        <p:spPr>
          <a:xfrm>
            <a:off x="646831" y="5530219"/>
            <a:ext cx="2472159" cy="307777"/>
          </a:xfrm>
          <a:prstGeom prst="rect">
            <a:avLst/>
          </a:prstGeom>
          <a:noFill/>
        </p:spPr>
        <p:txBody>
          <a:bodyPr wrap="square">
            <a:spAutoFit/>
          </a:bodyPr>
          <a:lstStyle/>
          <a:p>
            <a:r>
              <a:rPr lang="en-US" sz="1400" dirty="0">
                <a:latin typeface="Poppins Medium" pitchFamily="2" charset="77"/>
                <a:cs typeface="Poppins Medium" pitchFamily="2" charset="77"/>
              </a:rPr>
              <a:t>COMPLETE</a:t>
            </a:r>
            <a:r>
              <a:rPr lang="en-US" sz="1400" b="1" dirty="0">
                <a:latin typeface="Poppins SemiBold" pitchFamily="2" charset="77"/>
                <a:cs typeface="Poppins SemiBold" pitchFamily="2" charset="77"/>
              </a:rPr>
              <a:t> </a:t>
            </a:r>
            <a:r>
              <a:rPr lang="en-US" sz="1400" b="1" dirty="0">
                <a:solidFill>
                  <a:srgbClr val="92D050"/>
                </a:solidFill>
                <a:latin typeface="Poppins SemiBold" pitchFamily="2" charset="77"/>
                <a:cs typeface="Poppins SemiBold" pitchFamily="2" charset="77"/>
              </a:rPr>
              <a:t>◉</a:t>
            </a:r>
            <a:endParaRPr lang="en-GB" sz="1400" dirty="0">
              <a:solidFill>
                <a:srgbClr val="92D050"/>
              </a:solidFill>
            </a:endParaRPr>
          </a:p>
        </p:txBody>
      </p:sp>
      <p:sp>
        <p:nvSpPr>
          <p:cNvPr id="64" name="TextBox 63">
            <a:extLst>
              <a:ext uri="{FF2B5EF4-FFF2-40B4-BE49-F238E27FC236}">
                <a16:creationId xmlns:a16="http://schemas.microsoft.com/office/drawing/2014/main" id="{2705A518-1E0B-2ED3-2473-35353DE96561}"/>
              </a:ext>
            </a:extLst>
          </p:cNvPr>
          <p:cNvSpPr txBox="1"/>
          <p:nvPr/>
        </p:nvSpPr>
        <p:spPr>
          <a:xfrm>
            <a:off x="4571717" y="5530219"/>
            <a:ext cx="2472159" cy="307777"/>
          </a:xfrm>
          <a:prstGeom prst="rect">
            <a:avLst/>
          </a:prstGeom>
          <a:noFill/>
        </p:spPr>
        <p:txBody>
          <a:bodyPr wrap="square">
            <a:spAutoFit/>
          </a:bodyPr>
          <a:lstStyle/>
          <a:p>
            <a:r>
              <a:rPr lang="en-US" sz="1400" dirty="0">
                <a:latin typeface="Poppins Medium" pitchFamily="2" charset="77"/>
                <a:cs typeface="Poppins Medium" pitchFamily="2" charset="77"/>
              </a:rPr>
              <a:t>IN PROGRESS</a:t>
            </a:r>
            <a:r>
              <a:rPr lang="en-US" sz="1400" b="1" dirty="0">
                <a:latin typeface="Poppins SemiBold" pitchFamily="2" charset="77"/>
                <a:cs typeface="Poppins SemiBold" pitchFamily="2" charset="77"/>
              </a:rPr>
              <a:t> </a:t>
            </a:r>
            <a:r>
              <a:rPr lang="en-US" sz="1400" b="1" dirty="0">
                <a:solidFill>
                  <a:srgbClr val="FFC000"/>
                </a:solidFill>
                <a:latin typeface="Poppins SemiBold" pitchFamily="2" charset="77"/>
                <a:cs typeface="Poppins SemiBold" pitchFamily="2" charset="77"/>
              </a:rPr>
              <a:t>◉</a:t>
            </a:r>
            <a:endParaRPr lang="en-GB" sz="1400" dirty="0">
              <a:solidFill>
                <a:srgbClr val="FFC000"/>
              </a:solidFill>
            </a:endParaRPr>
          </a:p>
        </p:txBody>
      </p:sp>
      <p:sp>
        <p:nvSpPr>
          <p:cNvPr id="65" name="TextBox 64">
            <a:extLst>
              <a:ext uri="{FF2B5EF4-FFF2-40B4-BE49-F238E27FC236}">
                <a16:creationId xmlns:a16="http://schemas.microsoft.com/office/drawing/2014/main" id="{422BB98E-3C63-6215-F9FE-34714B0C222C}"/>
              </a:ext>
            </a:extLst>
          </p:cNvPr>
          <p:cNvSpPr txBox="1"/>
          <p:nvPr/>
        </p:nvSpPr>
        <p:spPr>
          <a:xfrm>
            <a:off x="8305486" y="5530219"/>
            <a:ext cx="2472159" cy="307777"/>
          </a:xfrm>
          <a:prstGeom prst="rect">
            <a:avLst/>
          </a:prstGeom>
          <a:noFill/>
        </p:spPr>
        <p:txBody>
          <a:bodyPr wrap="square">
            <a:spAutoFit/>
          </a:bodyPr>
          <a:lstStyle/>
          <a:p>
            <a:r>
              <a:rPr lang="en-US" sz="1400" dirty="0">
                <a:latin typeface="Poppins Medium" pitchFamily="2" charset="77"/>
                <a:cs typeface="Poppins Medium" pitchFamily="2" charset="77"/>
              </a:rPr>
              <a:t>NOT STARTED</a:t>
            </a:r>
            <a:r>
              <a:rPr lang="en-US" sz="1400" b="1" dirty="0">
                <a:solidFill>
                  <a:srgbClr val="FF0000"/>
                </a:solidFill>
                <a:latin typeface="Poppins SemiBold" pitchFamily="2" charset="77"/>
                <a:cs typeface="Poppins SemiBold" pitchFamily="2" charset="77"/>
              </a:rPr>
              <a:t> ◉</a:t>
            </a:r>
            <a:endParaRPr lang="en-GB" sz="1400" dirty="0">
              <a:solidFill>
                <a:srgbClr val="FF0000"/>
              </a:solidFill>
            </a:endParaRPr>
          </a:p>
        </p:txBody>
      </p:sp>
      <p:cxnSp>
        <p:nvCxnSpPr>
          <p:cNvPr id="66" name="Straight Connector 65">
            <a:extLst>
              <a:ext uri="{FF2B5EF4-FFF2-40B4-BE49-F238E27FC236}">
                <a16:creationId xmlns:a16="http://schemas.microsoft.com/office/drawing/2014/main" id="{DF27DFF7-EAA8-B622-C8A9-EEE394674123}"/>
              </a:ext>
            </a:extLst>
          </p:cNvPr>
          <p:cNvCxnSpPr>
            <a:cxnSpLocks/>
          </p:cNvCxnSpPr>
          <p:nvPr/>
        </p:nvCxnSpPr>
        <p:spPr>
          <a:xfrm>
            <a:off x="656306" y="3408748"/>
            <a:ext cx="10615277" cy="0"/>
          </a:xfrm>
          <a:prstGeom prst="line">
            <a:avLst/>
          </a:prstGeom>
          <a:ln w="635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65936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00945-C1D4-2C18-34BC-B72AE531C27B}"/>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DAC4A3EC-93C1-AA5F-2BD0-FE730BC84E5A}"/>
              </a:ext>
            </a:extLst>
          </p:cNvPr>
          <p:cNvSpPr/>
          <p:nvPr/>
        </p:nvSpPr>
        <p:spPr>
          <a:xfrm>
            <a:off x="0" y="0"/>
            <a:ext cx="12192000" cy="910094"/>
          </a:xfrm>
          <a:prstGeom prst="rect">
            <a:avLst/>
          </a:prstGeom>
          <a:solidFill>
            <a:srgbClr val="332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D545C2A-9D75-97B1-14F6-1880D8A91E27}"/>
              </a:ext>
            </a:extLst>
          </p:cNvPr>
          <p:cNvSpPr txBox="1"/>
          <p:nvPr/>
        </p:nvSpPr>
        <p:spPr>
          <a:xfrm>
            <a:off x="394122" y="293694"/>
            <a:ext cx="9710773" cy="415498"/>
          </a:xfrm>
          <a:prstGeom prst="rect">
            <a:avLst/>
          </a:prstGeom>
          <a:noFill/>
        </p:spPr>
        <p:txBody>
          <a:bodyPr wrap="square" rtlCol="0">
            <a:spAutoFit/>
          </a:bodyPr>
          <a:lstStyle/>
          <a:p>
            <a:r>
              <a:rPr lang="en-US" sz="2100" dirty="0">
                <a:solidFill>
                  <a:schemeClr val="bg1"/>
                </a:solidFill>
                <a:latin typeface="Poppins" pitchFamily="2" charset="77"/>
                <a:cs typeface="Poppins" pitchFamily="2" charset="77"/>
              </a:rPr>
              <a:t>Q1 ‘26: WEBINARS</a:t>
            </a:r>
          </a:p>
        </p:txBody>
      </p:sp>
      <p:pic>
        <p:nvPicPr>
          <p:cNvPr id="3" name="Picture 2">
            <a:extLst>
              <a:ext uri="{FF2B5EF4-FFF2-40B4-BE49-F238E27FC236}">
                <a16:creationId xmlns:a16="http://schemas.microsoft.com/office/drawing/2014/main" id="{E326CDAE-D686-4D96-05B0-794C8B1841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0893" y="313662"/>
            <a:ext cx="827998" cy="315428"/>
          </a:xfrm>
          <a:prstGeom prst="rect">
            <a:avLst/>
          </a:prstGeom>
        </p:spPr>
      </p:pic>
      <p:sp>
        <p:nvSpPr>
          <p:cNvPr id="13" name="TextBox 12">
            <a:extLst>
              <a:ext uri="{FF2B5EF4-FFF2-40B4-BE49-F238E27FC236}">
                <a16:creationId xmlns:a16="http://schemas.microsoft.com/office/drawing/2014/main" id="{B28A1C32-BB66-CE0D-95E3-D7911263B562}"/>
              </a:ext>
            </a:extLst>
          </p:cNvPr>
          <p:cNvSpPr txBox="1"/>
          <p:nvPr/>
        </p:nvSpPr>
        <p:spPr>
          <a:xfrm>
            <a:off x="328806" y="6286284"/>
            <a:ext cx="6338517" cy="307777"/>
          </a:xfrm>
          <a:prstGeom prst="rect">
            <a:avLst/>
          </a:prstGeom>
          <a:noFill/>
        </p:spPr>
        <p:txBody>
          <a:bodyPr wrap="square" rtlCol="0">
            <a:spAutoFit/>
          </a:bodyPr>
          <a:lstStyle/>
          <a:p>
            <a:r>
              <a:rPr lang="en-US" sz="1400" dirty="0">
                <a:latin typeface="Poppins" pitchFamily="2" charset="77"/>
                <a:cs typeface="Poppins" pitchFamily="2" charset="77"/>
              </a:rPr>
              <a:t>Q1 2026 MARKET REVIEW</a:t>
            </a:r>
          </a:p>
        </p:txBody>
      </p:sp>
      <p:sp>
        <p:nvSpPr>
          <p:cNvPr id="14" name="TextBox 13">
            <a:extLst>
              <a:ext uri="{FF2B5EF4-FFF2-40B4-BE49-F238E27FC236}">
                <a16:creationId xmlns:a16="http://schemas.microsoft.com/office/drawing/2014/main" id="{FA0D6C39-9E49-D5FE-8785-EE10357AA4A1}"/>
              </a:ext>
            </a:extLst>
          </p:cNvPr>
          <p:cNvSpPr txBox="1"/>
          <p:nvPr/>
        </p:nvSpPr>
        <p:spPr>
          <a:xfrm>
            <a:off x="5455979" y="6286284"/>
            <a:ext cx="6338517" cy="307777"/>
          </a:xfrm>
          <a:prstGeom prst="rect">
            <a:avLst/>
          </a:prstGeom>
          <a:noFill/>
        </p:spPr>
        <p:txBody>
          <a:bodyPr wrap="square" rtlCol="0">
            <a:spAutoFit/>
          </a:bodyPr>
          <a:lstStyle/>
          <a:p>
            <a:pPr algn="r"/>
            <a:r>
              <a:rPr lang="en-US" sz="1400" dirty="0" err="1">
                <a:latin typeface="Poppins" pitchFamily="2" charset="77"/>
                <a:cs typeface="Poppins" pitchFamily="2" charset="77"/>
              </a:rPr>
              <a:t>ebi.co.uk</a:t>
            </a:r>
            <a:endParaRPr lang="en-US" sz="1400" dirty="0">
              <a:latin typeface="Poppins" pitchFamily="2" charset="77"/>
              <a:cs typeface="Poppins" pitchFamily="2" charset="77"/>
            </a:endParaRPr>
          </a:p>
        </p:txBody>
      </p:sp>
      <p:cxnSp>
        <p:nvCxnSpPr>
          <p:cNvPr id="15" name="Straight Connector 14">
            <a:extLst>
              <a:ext uri="{FF2B5EF4-FFF2-40B4-BE49-F238E27FC236}">
                <a16:creationId xmlns:a16="http://schemas.microsoft.com/office/drawing/2014/main" id="{047DEBC3-7BFF-AD5A-8D3E-9A77C09F02CC}"/>
              </a:ext>
            </a:extLst>
          </p:cNvPr>
          <p:cNvCxnSpPr/>
          <p:nvPr/>
        </p:nvCxnSpPr>
        <p:spPr>
          <a:xfrm>
            <a:off x="418090" y="6123812"/>
            <a:ext cx="11360077" cy="0"/>
          </a:xfrm>
          <a:prstGeom prst="line">
            <a:avLst/>
          </a:prstGeom>
          <a:ln w="6350"/>
        </p:spPr>
        <p:style>
          <a:lnRef idx="2">
            <a:schemeClr val="accent1"/>
          </a:lnRef>
          <a:fillRef idx="0">
            <a:schemeClr val="accent1"/>
          </a:fillRef>
          <a:effectRef idx="1">
            <a:schemeClr val="accent1"/>
          </a:effectRef>
          <a:fontRef idx="minor">
            <a:schemeClr val="tx1"/>
          </a:fontRef>
        </p:style>
      </p:cxnSp>
      <p:pic>
        <p:nvPicPr>
          <p:cNvPr id="1030" name="Picture 6">
            <a:extLst>
              <a:ext uri="{FF2B5EF4-FFF2-40B4-BE49-F238E27FC236}">
                <a16:creationId xmlns:a16="http://schemas.microsoft.com/office/drawing/2014/main" id="{65686584-582E-B29E-6BB8-E8642F8AD6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2405" y="1886108"/>
            <a:ext cx="3327190" cy="308578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53FE3AA8-5D44-0729-BA8F-5AC92B5FC8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461" y="1875179"/>
            <a:ext cx="3327190" cy="308578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8E20BFD5-B019-CA26-2B39-0F0BB451D0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7349" y="1886108"/>
            <a:ext cx="3327190" cy="3085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3433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4420B-748E-397A-5F5C-EBE58EC1612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0A30B8B4-809E-95B8-DDD7-50D683C461C5}"/>
              </a:ext>
            </a:extLst>
          </p:cNvPr>
          <p:cNvSpPr/>
          <p:nvPr/>
        </p:nvSpPr>
        <p:spPr>
          <a:xfrm>
            <a:off x="0" y="0"/>
            <a:ext cx="12192000" cy="910094"/>
          </a:xfrm>
          <a:prstGeom prst="rect">
            <a:avLst/>
          </a:prstGeom>
          <a:solidFill>
            <a:srgbClr val="332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B25191C-0D2F-A72D-B801-A7C5E5FEB6F8}"/>
              </a:ext>
            </a:extLst>
          </p:cNvPr>
          <p:cNvSpPr txBox="1"/>
          <p:nvPr/>
        </p:nvSpPr>
        <p:spPr>
          <a:xfrm>
            <a:off x="394122" y="293694"/>
            <a:ext cx="9710773" cy="415498"/>
          </a:xfrm>
          <a:prstGeom prst="rect">
            <a:avLst/>
          </a:prstGeom>
          <a:noFill/>
        </p:spPr>
        <p:txBody>
          <a:bodyPr wrap="square" rtlCol="0">
            <a:spAutoFit/>
          </a:bodyPr>
          <a:lstStyle/>
          <a:p>
            <a:r>
              <a:rPr lang="en-US" sz="2100" dirty="0">
                <a:solidFill>
                  <a:schemeClr val="bg1"/>
                </a:solidFill>
                <a:latin typeface="Poppins" pitchFamily="2" charset="77"/>
                <a:cs typeface="Poppins" pitchFamily="2" charset="77"/>
              </a:rPr>
              <a:t>UPCOMING WEBINARS</a:t>
            </a:r>
          </a:p>
        </p:txBody>
      </p:sp>
      <p:pic>
        <p:nvPicPr>
          <p:cNvPr id="3" name="Picture 2">
            <a:extLst>
              <a:ext uri="{FF2B5EF4-FFF2-40B4-BE49-F238E27FC236}">
                <a16:creationId xmlns:a16="http://schemas.microsoft.com/office/drawing/2014/main" id="{6C64B9FE-2377-7736-6394-468AC02C81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0893" y="313662"/>
            <a:ext cx="827998" cy="315428"/>
          </a:xfrm>
          <a:prstGeom prst="rect">
            <a:avLst/>
          </a:prstGeom>
        </p:spPr>
      </p:pic>
      <p:sp>
        <p:nvSpPr>
          <p:cNvPr id="13" name="TextBox 12">
            <a:extLst>
              <a:ext uri="{FF2B5EF4-FFF2-40B4-BE49-F238E27FC236}">
                <a16:creationId xmlns:a16="http://schemas.microsoft.com/office/drawing/2014/main" id="{F7901A6A-D110-3E13-3E10-C07705F523DA}"/>
              </a:ext>
            </a:extLst>
          </p:cNvPr>
          <p:cNvSpPr txBox="1"/>
          <p:nvPr/>
        </p:nvSpPr>
        <p:spPr>
          <a:xfrm>
            <a:off x="328806" y="6286284"/>
            <a:ext cx="6338517" cy="307777"/>
          </a:xfrm>
          <a:prstGeom prst="rect">
            <a:avLst/>
          </a:prstGeom>
          <a:noFill/>
        </p:spPr>
        <p:txBody>
          <a:bodyPr wrap="square" rtlCol="0">
            <a:spAutoFit/>
          </a:bodyPr>
          <a:lstStyle/>
          <a:p>
            <a:r>
              <a:rPr lang="en-US" sz="1400" dirty="0">
                <a:latin typeface="Poppins" pitchFamily="2" charset="77"/>
                <a:cs typeface="Poppins" pitchFamily="2" charset="77"/>
              </a:rPr>
              <a:t>Q1 2026 MARKET REVIEW</a:t>
            </a:r>
          </a:p>
        </p:txBody>
      </p:sp>
      <p:sp>
        <p:nvSpPr>
          <p:cNvPr id="14" name="TextBox 13">
            <a:extLst>
              <a:ext uri="{FF2B5EF4-FFF2-40B4-BE49-F238E27FC236}">
                <a16:creationId xmlns:a16="http://schemas.microsoft.com/office/drawing/2014/main" id="{09E0A302-5E57-5B34-17FD-5C6B8E5815DF}"/>
              </a:ext>
            </a:extLst>
          </p:cNvPr>
          <p:cNvSpPr txBox="1"/>
          <p:nvPr/>
        </p:nvSpPr>
        <p:spPr>
          <a:xfrm>
            <a:off x="5455979" y="6286284"/>
            <a:ext cx="6338517" cy="307777"/>
          </a:xfrm>
          <a:prstGeom prst="rect">
            <a:avLst/>
          </a:prstGeom>
          <a:noFill/>
        </p:spPr>
        <p:txBody>
          <a:bodyPr wrap="square" rtlCol="0">
            <a:spAutoFit/>
          </a:bodyPr>
          <a:lstStyle/>
          <a:p>
            <a:pPr algn="r"/>
            <a:r>
              <a:rPr lang="en-US" sz="1400" dirty="0" err="1">
                <a:latin typeface="Poppins" pitchFamily="2" charset="77"/>
                <a:cs typeface="Poppins" pitchFamily="2" charset="77"/>
              </a:rPr>
              <a:t>ebi.co.uk</a:t>
            </a:r>
            <a:endParaRPr lang="en-US" sz="1400" dirty="0">
              <a:latin typeface="Poppins" pitchFamily="2" charset="77"/>
              <a:cs typeface="Poppins" pitchFamily="2" charset="77"/>
            </a:endParaRPr>
          </a:p>
        </p:txBody>
      </p:sp>
      <p:cxnSp>
        <p:nvCxnSpPr>
          <p:cNvPr id="15" name="Straight Connector 14">
            <a:extLst>
              <a:ext uri="{FF2B5EF4-FFF2-40B4-BE49-F238E27FC236}">
                <a16:creationId xmlns:a16="http://schemas.microsoft.com/office/drawing/2014/main" id="{C97E093B-2781-5303-4130-12A29DA37CA9}"/>
              </a:ext>
            </a:extLst>
          </p:cNvPr>
          <p:cNvCxnSpPr/>
          <p:nvPr/>
        </p:nvCxnSpPr>
        <p:spPr>
          <a:xfrm>
            <a:off x="418090" y="6123812"/>
            <a:ext cx="11360077" cy="0"/>
          </a:xfrm>
          <a:prstGeom prst="line">
            <a:avLst/>
          </a:prstGeom>
          <a:ln w="6350"/>
        </p:spPr>
        <p:style>
          <a:lnRef idx="2">
            <a:schemeClr val="accent1"/>
          </a:lnRef>
          <a:fillRef idx="0">
            <a:schemeClr val="accent1"/>
          </a:fillRef>
          <a:effectRef idx="1">
            <a:schemeClr val="accent1"/>
          </a:effectRef>
          <a:fontRef idx="minor">
            <a:schemeClr val="tx1"/>
          </a:fontRef>
        </p:style>
      </p:cxnSp>
      <p:pic>
        <p:nvPicPr>
          <p:cNvPr id="2050" name="Picture 2">
            <a:extLst>
              <a:ext uri="{FF2B5EF4-FFF2-40B4-BE49-F238E27FC236}">
                <a16:creationId xmlns:a16="http://schemas.microsoft.com/office/drawing/2014/main" id="{4A4A0145-46AA-B759-1E09-9BBA4CD854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902" y="1562100"/>
            <a:ext cx="4025900" cy="3733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8331C8F-4A88-22B3-1CC3-6EEFFA3B6E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7316" y="2285942"/>
            <a:ext cx="2290007" cy="2299550"/>
          </a:xfrm>
          <a:prstGeom prst="rect">
            <a:avLst/>
          </a:prstGeom>
        </p:spPr>
      </p:pic>
      <p:sp>
        <p:nvSpPr>
          <p:cNvPr id="7" name="Rectangle 6">
            <a:extLst>
              <a:ext uri="{FF2B5EF4-FFF2-40B4-BE49-F238E27FC236}">
                <a16:creationId xmlns:a16="http://schemas.microsoft.com/office/drawing/2014/main" id="{FA11C4CE-C30A-1A19-9DCE-DFFC373A116A}"/>
              </a:ext>
            </a:extLst>
          </p:cNvPr>
          <p:cNvSpPr/>
          <p:nvPr/>
        </p:nvSpPr>
        <p:spPr>
          <a:xfrm>
            <a:off x="7277376" y="1562099"/>
            <a:ext cx="4025900" cy="3788005"/>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DC422E7-47E3-CBF5-5AAF-5E51F5C636AA}"/>
              </a:ext>
            </a:extLst>
          </p:cNvPr>
          <p:cNvSpPr txBox="1"/>
          <p:nvPr/>
        </p:nvSpPr>
        <p:spPr>
          <a:xfrm>
            <a:off x="7490846" y="1890029"/>
            <a:ext cx="3598959" cy="2031325"/>
          </a:xfrm>
          <a:prstGeom prst="rect">
            <a:avLst/>
          </a:prstGeom>
          <a:noFill/>
        </p:spPr>
        <p:txBody>
          <a:bodyPr wrap="square">
            <a:spAutoFit/>
          </a:bodyPr>
          <a:lstStyle/>
          <a:p>
            <a:r>
              <a:rPr lang="en-US" sz="2100" b="1" dirty="0">
                <a:solidFill>
                  <a:schemeClr val="bg1"/>
                </a:solidFill>
                <a:latin typeface="Poppins SemiBold" pitchFamily="2" charset="77"/>
                <a:cs typeface="Poppins SemiBold" pitchFamily="2" charset="77"/>
              </a:rPr>
              <a:t>ESG, SRI &amp; Impact:</a:t>
            </a:r>
          </a:p>
          <a:p>
            <a:r>
              <a:rPr lang="en-US" sz="2100" b="1" dirty="0">
                <a:solidFill>
                  <a:schemeClr val="bg1"/>
                </a:solidFill>
                <a:latin typeface="Poppins SemiBold" pitchFamily="2" charset="77"/>
                <a:cs typeface="Poppins SemiBold" pitchFamily="2" charset="77"/>
              </a:rPr>
              <a:t>Navigating</a:t>
            </a:r>
          </a:p>
          <a:p>
            <a:r>
              <a:rPr lang="en-US" sz="2100" b="1" dirty="0">
                <a:solidFill>
                  <a:schemeClr val="bg1"/>
                </a:solidFill>
                <a:latin typeface="Poppins SemiBold" pitchFamily="2" charset="77"/>
                <a:cs typeface="Poppins SemiBold" pitchFamily="2" charset="77"/>
              </a:rPr>
              <a:t>Sustainability for</a:t>
            </a:r>
            <a:br>
              <a:rPr lang="en-US" sz="2100" b="1" dirty="0">
                <a:solidFill>
                  <a:schemeClr val="bg1"/>
                </a:solidFill>
                <a:latin typeface="Poppins SemiBold" pitchFamily="2" charset="77"/>
                <a:cs typeface="Poppins SemiBold" pitchFamily="2" charset="77"/>
              </a:rPr>
            </a:br>
            <a:r>
              <a:rPr lang="en-US" sz="2100" b="1" dirty="0">
                <a:solidFill>
                  <a:schemeClr val="bg1"/>
                </a:solidFill>
                <a:latin typeface="Poppins SemiBold" pitchFamily="2" charset="77"/>
                <a:cs typeface="Poppins SemiBold" pitchFamily="2" charset="77"/>
              </a:rPr>
              <a:t>Advisers</a:t>
            </a:r>
          </a:p>
          <a:p>
            <a:endParaRPr lang="en-US" sz="2100" dirty="0">
              <a:solidFill>
                <a:schemeClr val="bg1"/>
              </a:solidFill>
              <a:latin typeface="Poppins SemiBold" pitchFamily="2" charset="77"/>
              <a:cs typeface="Poppins SemiBold" pitchFamily="2" charset="77"/>
            </a:endParaRPr>
          </a:p>
          <a:p>
            <a:r>
              <a:rPr lang="en-US" sz="2100" dirty="0">
                <a:solidFill>
                  <a:schemeClr val="bg1"/>
                </a:solidFill>
                <a:latin typeface="Poppins" pitchFamily="2" charset="77"/>
                <a:cs typeface="Poppins" pitchFamily="2" charset="77"/>
              </a:rPr>
              <a:t>Jonathan Simpson</a:t>
            </a:r>
          </a:p>
        </p:txBody>
      </p:sp>
      <p:pic>
        <p:nvPicPr>
          <p:cNvPr id="11" name="Picture 10">
            <a:extLst>
              <a:ext uri="{FF2B5EF4-FFF2-40B4-BE49-F238E27FC236}">
                <a16:creationId xmlns:a16="http://schemas.microsoft.com/office/drawing/2014/main" id="{339E2CB6-F9C7-9487-B229-D45D2820F0B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974" b="98455" l="9645" r="99239">
                        <a14:foregroundMark x1="27919" y1="55188" x2="41117" y2="50110"/>
                        <a14:foregroundMark x1="46954" y1="54746" x2="69797" y2="71082"/>
                        <a14:foregroundMark x1="69797" y1="71082" x2="69797" y2="71744"/>
                        <a14:foregroundMark x1="45685" y1="66004" x2="46701" y2="74172"/>
                        <a14:foregroundMark x1="46701" y1="74172" x2="46701" y2="74172"/>
                        <a14:foregroundMark x1="60660" y1="62472" x2="63452" y2="54525"/>
                        <a14:foregroundMark x1="30711" y1="11700" x2="38832" y2="5298"/>
                        <a14:foregroundMark x1="38832" y1="5298" x2="48731" y2="4415"/>
                        <a14:foregroundMark x1="48731" y1="4415" x2="58122" y2="10817"/>
                        <a14:foregroundMark x1="58122" y1="10817" x2="59645" y2="13024"/>
                        <a14:foregroundMark x1="71066" y1="48565" x2="80457" y2="52539"/>
                        <a14:foregroundMark x1="80457" y1="52539" x2="91624" y2="64459"/>
                        <a14:foregroundMark x1="91624" y1="64459" x2="97208" y2="86534"/>
                        <a14:foregroundMark x1="97208" y1="86534" x2="95939" y2="96909"/>
                        <a14:foregroundMark x1="95939" y1="96909" x2="85533" y2="99558"/>
                        <a14:foregroundMark x1="85533" y1="99558" x2="14213" y2="98675"/>
                        <a14:foregroundMark x1="14213" y1="98675" x2="15228" y2="75497"/>
                        <a14:foregroundMark x1="91624" y1="63355" x2="99239" y2="76159"/>
                      </a14:backgroundRemoval>
                    </a14:imgEffect>
                  </a14:imgLayer>
                </a14:imgProps>
              </a:ext>
            </a:extLst>
          </a:blip>
          <a:stretch>
            <a:fillRect/>
          </a:stretch>
        </p:blipFill>
        <p:spPr>
          <a:xfrm>
            <a:off x="9813893" y="3143871"/>
            <a:ext cx="1912181" cy="2198523"/>
          </a:xfrm>
          <a:prstGeom prst="rect">
            <a:avLst/>
          </a:prstGeom>
        </p:spPr>
      </p:pic>
    </p:spTree>
    <p:extLst>
      <p:ext uri="{BB962C8B-B14F-4D97-AF65-F5344CB8AC3E}">
        <p14:creationId xmlns:p14="http://schemas.microsoft.com/office/powerpoint/2010/main" val="8670024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7FDF7-4EE7-ABEA-60B2-EFC7CCDA3FF4}"/>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208CF38A-6DAE-15AE-5886-CB6A31889D51}"/>
              </a:ext>
            </a:extLst>
          </p:cNvPr>
          <p:cNvSpPr/>
          <p:nvPr/>
        </p:nvSpPr>
        <p:spPr>
          <a:xfrm>
            <a:off x="0" y="0"/>
            <a:ext cx="12192000" cy="910094"/>
          </a:xfrm>
          <a:prstGeom prst="rect">
            <a:avLst/>
          </a:prstGeom>
          <a:solidFill>
            <a:srgbClr val="332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BB4D423-0886-04CD-6E3F-BD9A51573A25}"/>
              </a:ext>
            </a:extLst>
          </p:cNvPr>
          <p:cNvSpPr txBox="1"/>
          <p:nvPr/>
        </p:nvSpPr>
        <p:spPr>
          <a:xfrm>
            <a:off x="394122" y="293694"/>
            <a:ext cx="9710773" cy="415498"/>
          </a:xfrm>
          <a:prstGeom prst="rect">
            <a:avLst/>
          </a:prstGeom>
          <a:noFill/>
        </p:spPr>
        <p:txBody>
          <a:bodyPr wrap="square" rtlCol="0">
            <a:spAutoFit/>
          </a:bodyPr>
          <a:lstStyle/>
          <a:p>
            <a:r>
              <a:rPr lang="en-US" sz="2100" dirty="0">
                <a:solidFill>
                  <a:schemeClr val="bg1"/>
                </a:solidFill>
                <a:latin typeface="Poppins" pitchFamily="2" charset="77"/>
                <a:cs typeface="Poppins" pitchFamily="2" charset="77"/>
              </a:rPr>
              <a:t>Q1 ‘26: BLOGS</a:t>
            </a:r>
          </a:p>
        </p:txBody>
      </p:sp>
      <p:pic>
        <p:nvPicPr>
          <p:cNvPr id="3" name="Picture 2">
            <a:extLst>
              <a:ext uri="{FF2B5EF4-FFF2-40B4-BE49-F238E27FC236}">
                <a16:creationId xmlns:a16="http://schemas.microsoft.com/office/drawing/2014/main" id="{FBB92AFF-A718-A976-923C-F15443A33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0893" y="313662"/>
            <a:ext cx="827998" cy="315428"/>
          </a:xfrm>
          <a:prstGeom prst="rect">
            <a:avLst/>
          </a:prstGeom>
        </p:spPr>
      </p:pic>
      <p:sp>
        <p:nvSpPr>
          <p:cNvPr id="13" name="TextBox 12">
            <a:extLst>
              <a:ext uri="{FF2B5EF4-FFF2-40B4-BE49-F238E27FC236}">
                <a16:creationId xmlns:a16="http://schemas.microsoft.com/office/drawing/2014/main" id="{49E5C628-CFB3-1525-9205-6358F3BF4FB3}"/>
              </a:ext>
            </a:extLst>
          </p:cNvPr>
          <p:cNvSpPr txBox="1"/>
          <p:nvPr/>
        </p:nvSpPr>
        <p:spPr>
          <a:xfrm>
            <a:off x="328806" y="6286284"/>
            <a:ext cx="6338517" cy="307777"/>
          </a:xfrm>
          <a:prstGeom prst="rect">
            <a:avLst/>
          </a:prstGeom>
          <a:noFill/>
        </p:spPr>
        <p:txBody>
          <a:bodyPr wrap="square" rtlCol="0">
            <a:spAutoFit/>
          </a:bodyPr>
          <a:lstStyle/>
          <a:p>
            <a:r>
              <a:rPr lang="en-US" sz="1400" dirty="0">
                <a:latin typeface="Poppins" pitchFamily="2" charset="77"/>
                <a:cs typeface="Poppins" pitchFamily="2" charset="77"/>
              </a:rPr>
              <a:t>Q1 2026 MARKET REVIEW</a:t>
            </a:r>
          </a:p>
        </p:txBody>
      </p:sp>
      <p:sp>
        <p:nvSpPr>
          <p:cNvPr id="14" name="TextBox 13">
            <a:extLst>
              <a:ext uri="{FF2B5EF4-FFF2-40B4-BE49-F238E27FC236}">
                <a16:creationId xmlns:a16="http://schemas.microsoft.com/office/drawing/2014/main" id="{B1393FFE-CB4C-FB7C-3B75-5D606B8966D0}"/>
              </a:ext>
            </a:extLst>
          </p:cNvPr>
          <p:cNvSpPr txBox="1"/>
          <p:nvPr/>
        </p:nvSpPr>
        <p:spPr>
          <a:xfrm>
            <a:off x="5455979" y="6286284"/>
            <a:ext cx="6338517" cy="307777"/>
          </a:xfrm>
          <a:prstGeom prst="rect">
            <a:avLst/>
          </a:prstGeom>
          <a:noFill/>
        </p:spPr>
        <p:txBody>
          <a:bodyPr wrap="square" rtlCol="0">
            <a:spAutoFit/>
          </a:bodyPr>
          <a:lstStyle/>
          <a:p>
            <a:pPr algn="r"/>
            <a:r>
              <a:rPr lang="en-US" sz="1400" dirty="0" err="1">
                <a:latin typeface="Poppins" pitchFamily="2" charset="77"/>
                <a:cs typeface="Poppins" pitchFamily="2" charset="77"/>
              </a:rPr>
              <a:t>ebi.co.uk</a:t>
            </a:r>
            <a:endParaRPr lang="en-US" sz="1400" dirty="0">
              <a:latin typeface="Poppins" pitchFamily="2" charset="77"/>
              <a:cs typeface="Poppins" pitchFamily="2" charset="77"/>
            </a:endParaRPr>
          </a:p>
        </p:txBody>
      </p:sp>
      <p:cxnSp>
        <p:nvCxnSpPr>
          <p:cNvPr id="15" name="Straight Connector 14">
            <a:extLst>
              <a:ext uri="{FF2B5EF4-FFF2-40B4-BE49-F238E27FC236}">
                <a16:creationId xmlns:a16="http://schemas.microsoft.com/office/drawing/2014/main" id="{AC452351-BA92-CE6B-6A1B-6008A5228D58}"/>
              </a:ext>
            </a:extLst>
          </p:cNvPr>
          <p:cNvCxnSpPr/>
          <p:nvPr/>
        </p:nvCxnSpPr>
        <p:spPr>
          <a:xfrm>
            <a:off x="418090" y="6123812"/>
            <a:ext cx="11360077" cy="0"/>
          </a:xfrm>
          <a:prstGeom prst="line">
            <a:avLst/>
          </a:prstGeom>
          <a:ln w="6350"/>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FD0F610A-B219-307C-ABC8-37E39CCD7B78}"/>
              </a:ext>
            </a:extLst>
          </p:cNvPr>
          <p:cNvPicPr>
            <a:picLocks noChangeAspect="1"/>
          </p:cNvPicPr>
          <p:nvPr/>
        </p:nvPicPr>
        <p:blipFill>
          <a:blip r:embed="rId4"/>
          <a:stretch>
            <a:fillRect/>
          </a:stretch>
        </p:blipFill>
        <p:spPr>
          <a:xfrm>
            <a:off x="943952" y="1932035"/>
            <a:ext cx="1565493" cy="2205402"/>
          </a:xfrm>
          <a:prstGeom prst="rect">
            <a:avLst/>
          </a:prstGeom>
          <a:ln>
            <a:solidFill>
              <a:srgbClr val="9470AF"/>
            </a:solidFill>
          </a:ln>
          <a:effectLst>
            <a:outerShdw blurRad="488051" dist="50800" dir="5400000" sx="90000" sy="90000" algn="ctr" rotWithShape="0">
              <a:srgbClr val="000000">
                <a:alpha val="83000"/>
              </a:srgbClr>
            </a:outerShdw>
          </a:effectLst>
        </p:spPr>
      </p:pic>
      <p:pic>
        <p:nvPicPr>
          <p:cNvPr id="4" name="Picture 3">
            <a:extLst>
              <a:ext uri="{FF2B5EF4-FFF2-40B4-BE49-F238E27FC236}">
                <a16:creationId xmlns:a16="http://schemas.microsoft.com/office/drawing/2014/main" id="{20086F07-C30D-B6F4-A156-CCAC4348A4B1}"/>
              </a:ext>
            </a:extLst>
          </p:cNvPr>
          <p:cNvPicPr>
            <a:picLocks noChangeAspect="1"/>
          </p:cNvPicPr>
          <p:nvPr/>
        </p:nvPicPr>
        <p:blipFill>
          <a:blip r:embed="rId5"/>
          <a:stretch>
            <a:fillRect/>
          </a:stretch>
        </p:blipFill>
        <p:spPr>
          <a:xfrm>
            <a:off x="2313031" y="1930756"/>
            <a:ext cx="1565493" cy="2213479"/>
          </a:xfrm>
          <a:prstGeom prst="rect">
            <a:avLst/>
          </a:prstGeom>
          <a:ln>
            <a:solidFill>
              <a:srgbClr val="9470AF"/>
            </a:solidFill>
          </a:ln>
          <a:effectLst>
            <a:outerShdw blurRad="488051" dist="50800" dir="5400000" sx="90000" sy="90000" algn="ctr" rotWithShape="0">
              <a:srgbClr val="000000">
                <a:alpha val="83000"/>
              </a:srgbClr>
            </a:outerShdw>
          </a:effectLst>
        </p:spPr>
      </p:pic>
      <p:pic>
        <p:nvPicPr>
          <p:cNvPr id="5" name="Picture 4">
            <a:extLst>
              <a:ext uri="{FF2B5EF4-FFF2-40B4-BE49-F238E27FC236}">
                <a16:creationId xmlns:a16="http://schemas.microsoft.com/office/drawing/2014/main" id="{A1D5EF99-F6D7-5D74-1D8F-367E38C60892}"/>
              </a:ext>
            </a:extLst>
          </p:cNvPr>
          <p:cNvPicPr>
            <a:picLocks noChangeAspect="1"/>
          </p:cNvPicPr>
          <p:nvPr/>
        </p:nvPicPr>
        <p:blipFill>
          <a:blip r:embed="rId6"/>
          <a:stretch>
            <a:fillRect/>
          </a:stretch>
        </p:blipFill>
        <p:spPr>
          <a:xfrm>
            <a:off x="966338" y="3460110"/>
            <a:ext cx="1565493" cy="2205402"/>
          </a:xfrm>
          <a:prstGeom prst="rect">
            <a:avLst/>
          </a:prstGeom>
          <a:ln>
            <a:solidFill>
              <a:srgbClr val="9470AF"/>
            </a:solidFill>
          </a:ln>
          <a:effectLst>
            <a:outerShdw blurRad="488051" dist="50800" dir="5400000" sx="90000" sy="90000" algn="ctr" rotWithShape="0">
              <a:srgbClr val="000000">
                <a:alpha val="83000"/>
              </a:srgbClr>
            </a:outerShdw>
          </a:effectLst>
        </p:spPr>
      </p:pic>
      <p:pic>
        <p:nvPicPr>
          <p:cNvPr id="18" name="Picture 17">
            <a:extLst>
              <a:ext uri="{FF2B5EF4-FFF2-40B4-BE49-F238E27FC236}">
                <a16:creationId xmlns:a16="http://schemas.microsoft.com/office/drawing/2014/main" id="{55349467-041E-D4B0-5390-A6E73BC2E49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334399" y="3460110"/>
            <a:ext cx="1545142" cy="2205402"/>
          </a:xfrm>
          <a:prstGeom prst="rect">
            <a:avLst/>
          </a:prstGeom>
          <a:ln>
            <a:solidFill>
              <a:srgbClr val="9470AF"/>
            </a:solidFill>
          </a:ln>
          <a:effectLst>
            <a:outerShdw blurRad="488051" dist="50800" dir="5400000" sx="90000" sy="90000" algn="ctr" rotWithShape="0">
              <a:srgbClr val="000000">
                <a:alpha val="83000"/>
              </a:srgbClr>
            </a:outerShdw>
          </a:effectLst>
        </p:spPr>
      </p:pic>
      <p:pic>
        <p:nvPicPr>
          <p:cNvPr id="19" name="Picture 2" descr="black and white ship on sea under white sky during daytime">
            <a:extLst>
              <a:ext uri="{FF2B5EF4-FFF2-40B4-BE49-F238E27FC236}">
                <a16:creationId xmlns:a16="http://schemas.microsoft.com/office/drawing/2014/main" id="{1B404723-9F9C-ED0D-65C5-17646348DD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42006" y="2016913"/>
            <a:ext cx="2650992" cy="353465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a newspaper with a picture of a man on it">
            <a:extLst>
              <a:ext uri="{FF2B5EF4-FFF2-40B4-BE49-F238E27FC236}">
                <a16:creationId xmlns:a16="http://schemas.microsoft.com/office/drawing/2014/main" id="{B06D69A5-1047-0601-B511-AC614E02DAF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96689" y="2016913"/>
            <a:ext cx="2650992" cy="357232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EB085A48-0B78-D408-DA80-AAD5C354994B}"/>
              </a:ext>
            </a:extLst>
          </p:cNvPr>
          <p:cNvSpPr txBox="1"/>
          <p:nvPr/>
        </p:nvSpPr>
        <p:spPr>
          <a:xfrm>
            <a:off x="142830" y="1268588"/>
            <a:ext cx="4369160" cy="338554"/>
          </a:xfrm>
          <a:prstGeom prst="rect">
            <a:avLst/>
          </a:prstGeom>
          <a:noFill/>
        </p:spPr>
        <p:txBody>
          <a:bodyPr wrap="square">
            <a:spAutoFit/>
          </a:bodyPr>
          <a:lstStyle/>
          <a:p>
            <a:pPr algn="ctr"/>
            <a:r>
              <a:rPr lang="en-US" sz="1600" dirty="0">
                <a:latin typeface="Poppins SemiBold" pitchFamily="2" charset="77"/>
                <a:cs typeface="Poppins SemiBold" pitchFamily="2" charset="77"/>
              </a:rPr>
              <a:t>Market reviews </a:t>
            </a:r>
            <a:r>
              <a:rPr lang="en-US" sz="1600" dirty="0">
                <a:latin typeface="Poppins" pitchFamily="2" charset="77"/>
                <a:cs typeface="Poppins" pitchFamily="2" charset="77"/>
              </a:rPr>
              <a:t>/</a:t>
            </a:r>
            <a:r>
              <a:rPr lang="en-US" sz="1600" dirty="0">
                <a:latin typeface="Poppins SemiBold" pitchFamily="2" charset="77"/>
                <a:cs typeface="Poppins SemiBold" pitchFamily="2" charset="77"/>
              </a:rPr>
              <a:t> </a:t>
            </a:r>
            <a:r>
              <a:rPr lang="en-US" sz="1600" dirty="0">
                <a:latin typeface="Poppins" panose="00000500000000000000" pitchFamily="2" charset="0"/>
                <a:cs typeface="Poppins" panose="00000500000000000000" pitchFamily="2" charset="0"/>
              </a:rPr>
              <a:t>Jan/Feb/March</a:t>
            </a:r>
            <a:endParaRPr lang="en-GB" sz="1600" dirty="0">
              <a:latin typeface="Poppins" panose="00000500000000000000" pitchFamily="2" charset="0"/>
              <a:cs typeface="Poppins" panose="00000500000000000000" pitchFamily="2" charset="0"/>
            </a:endParaRPr>
          </a:p>
        </p:txBody>
      </p:sp>
      <p:sp>
        <p:nvSpPr>
          <p:cNvPr id="25" name="TextBox 24">
            <a:extLst>
              <a:ext uri="{FF2B5EF4-FFF2-40B4-BE49-F238E27FC236}">
                <a16:creationId xmlns:a16="http://schemas.microsoft.com/office/drawing/2014/main" id="{04948C79-1708-350D-DFF1-9C5493D09A54}"/>
              </a:ext>
            </a:extLst>
          </p:cNvPr>
          <p:cNvSpPr txBox="1"/>
          <p:nvPr/>
        </p:nvSpPr>
        <p:spPr>
          <a:xfrm>
            <a:off x="4079397" y="1268588"/>
            <a:ext cx="4369160" cy="338554"/>
          </a:xfrm>
          <a:prstGeom prst="rect">
            <a:avLst/>
          </a:prstGeom>
          <a:noFill/>
        </p:spPr>
        <p:txBody>
          <a:bodyPr wrap="square">
            <a:spAutoFit/>
          </a:bodyPr>
          <a:lstStyle/>
          <a:p>
            <a:pPr algn="ctr"/>
            <a:r>
              <a:rPr lang="en-US" sz="1600" dirty="0">
                <a:latin typeface="Poppins SemiBold" pitchFamily="2" charset="77"/>
                <a:cs typeface="Poppins SemiBold" pitchFamily="2" charset="77"/>
              </a:rPr>
              <a:t>Middle East Conflict </a:t>
            </a:r>
            <a:r>
              <a:rPr lang="en-US" sz="1600" dirty="0">
                <a:latin typeface="Poppins" pitchFamily="2" charset="77"/>
                <a:cs typeface="Poppins" pitchFamily="2" charset="77"/>
              </a:rPr>
              <a:t>/</a:t>
            </a:r>
            <a:r>
              <a:rPr lang="en-US" sz="1600" dirty="0">
                <a:latin typeface="Poppins SemiBold" pitchFamily="2" charset="77"/>
                <a:cs typeface="Poppins SemiBold" pitchFamily="2" charset="77"/>
              </a:rPr>
              <a:t>  </a:t>
            </a:r>
            <a:r>
              <a:rPr lang="en-US" sz="1600" dirty="0">
                <a:latin typeface="Poppins" pitchFamily="2" charset="77"/>
                <a:cs typeface="Poppins" pitchFamily="2" charset="77"/>
              </a:rPr>
              <a:t>March 17th</a:t>
            </a:r>
          </a:p>
        </p:txBody>
      </p:sp>
      <p:sp>
        <p:nvSpPr>
          <p:cNvPr id="26" name="TextBox 25">
            <a:extLst>
              <a:ext uri="{FF2B5EF4-FFF2-40B4-BE49-F238E27FC236}">
                <a16:creationId xmlns:a16="http://schemas.microsoft.com/office/drawing/2014/main" id="{7D9DE6D1-9211-B3D5-B23E-79447C483094}"/>
              </a:ext>
            </a:extLst>
          </p:cNvPr>
          <p:cNvSpPr txBox="1"/>
          <p:nvPr/>
        </p:nvSpPr>
        <p:spPr>
          <a:xfrm>
            <a:off x="7737605" y="1268588"/>
            <a:ext cx="4369160" cy="338554"/>
          </a:xfrm>
          <a:prstGeom prst="rect">
            <a:avLst/>
          </a:prstGeom>
          <a:noFill/>
        </p:spPr>
        <p:txBody>
          <a:bodyPr wrap="square">
            <a:spAutoFit/>
          </a:bodyPr>
          <a:lstStyle/>
          <a:p>
            <a:pPr algn="ctr"/>
            <a:r>
              <a:rPr lang="en-US" sz="1600" dirty="0">
                <a:latin typeface="Poppins SemiBold" pitchFamily="2" charset="77"/>
                <a:cs typeface="Poppins SemiBold" pitchFamily="2" charset="77"/>
              </a:rPr>
              <a:t>Private Credit </a:t>
            </a:r>
            <a:r>
              <a:rPr lang="en-US" sz="1600" dirty="0">
                <a:latin typeface="Poppins" pitchFamily="2" charset="77"/>
                <a:cs typeface="Poppins" pitchFamily="2" charset="77"/>
              </a:rPr>
              <a:t>/</a:t>
            </a:r>
            <a:r>
              <a:rPr lang="en-US" sz="1600" dirty="0">
                <a:latin typeface="Poppins SemiBold" pitchFamily="2" charset="77"/>
                <a:cs typeface="Poppins SemiBold" pitchFamily="2" charset="77"/>
              </a:rPr>
              <a:t> </a:t>
            </a:r>
            <a:r>
              <a:rPr lang="en-US" sz="1600" dirty="0">
                <a:latin typeface="Poppins" pitchFamily="2" charset="77"/>
                <a:cs typeface="Poppins" pitchFamily="2" charset="77"/>
              </a:rPr>
              <a:t>Coming soon</a:t>
            </a:r>
          </a:p>
        </p:txBody>
      </p:sp>
    </p:spTree>
    <p:extLst>
      <p:ext uri="{BB962C8B-B14F-4D97-AF65-F5344CB8AC3E}">
        <p14:creationId xmlns:p14="http://schemas.microsoft.com/office/powerpoint/2010/main" val="1174625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193B9CD-5519-58CD-7545-942FC812A7ED}"/>
              </a:ext>
            </a:extLst>
          </p:cNvPr>
          <p:cNvSpPr/>
          <p:nvPr/>
        </p:nvSpPr>
        <p:spPr>
          <a:xfrm>
            <a:off x="277505" y="3501282"/>
            <a:ext cx="7772400" cy="762319"/>
          </a:xfrm>
          <a:prstGeom prst="rect">
            <a:avLst/>
          </a:prstGeom>
          <a:solidFill>
            <a:srgbClr val="332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8FCC3BC-3926-CF6F-9B68-59A5D42A42B1}"/>
              </a:ext>
            </a:extLst>
          </p:cNvPr>
          <p:cNvSpPr/>
          <p:nvPr/>
        </p:nvSpPr>
        <p:spPr>
          <a:xfrm>
            <a:off x="277505" y="567981"/>
            <a:ext cx="7772400" cy="778907"/>
          </a:xfrm>
          <a:prstGeom prst="rect">
            <a:avLst/>
          </a:prstGeom>
          <a:solidFill>
            <a:srgbClr val="4452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BE59D1B-B804-73EB-09CB-75B6DF801BC6}"/>
              </a:ext>
            </a:extLst>
          </p:cNvPr>
          <p:cNvSpPr txBox="1"/>
          <p:nvPr/>
        </p:nvSpPr>
        <p:spPr>
          <a:xfrm>
            <a:off x="413252" y="744543"/>
            <a:ext cx="2683748" cy="461665"/>
          </a:xfrm>
          <a:prstGeom prst="rect">
            <a:avLst/>
          </a:prstGeom>
          <a:noFill/>
        </p:spPr>
        <p:txBody>
          <a:bodyPr wrap="none" rtlCol="0">
            <a:spAutoFit/>
          </a:bodyPr>
          <a:lstStyle/>
          <a:p>
            <a:r>
              <a:rPr lang="en-US" sz="2400" dirty="0">
                <a:solidFill>
                  <a:schemeClr val="bg1"/>
                </a:solidFill>
                <a:latin typeface="Poppins Medium" pitchFamily="2" charset="77"/>
                <a:cs typeface="Poppins Medium" pitchFamily="2" charset="77"/>
              </a:rPr>
              <a:t>Intros &amp; Agenda</a:t>
            </a:r>
          </a:p>
        </p:txBody>
      </p:sp>
      <p:sp>
        <p:nvSpPr>
          <p:cNvPr id="8" name="TextBox 7">
            <a:extLst>
              <a:ext uri="{FF2B5EF4-FFF2-40B4-BE49-F238E27FC236}">
                <a16:creationId xmlns:a16="http://schemas.microsoft.com/office/drawing/2014/main" id="{BDDA16E9-C13E-AAC2-312D-DAC30E1747ED}"/>
              </a:ext>
            </a:extLst>
          </p:cNvPr>
          <p:cNvSpPr txBox="1"/>
          <p:nvPr/>
        </p:nvSpPr>
        <p:spPr>
          <a:xfrm>
            <a:off x="413252" y="1550370"/>
            <a:ext cx="9858090"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Poppins ExtraLight" pitchFamily="2" charset="77"/>
                <a:cs typeface="Poppins ExtraLight" pitchFamily="2" charset="77"/>
              </a:rPr>
              <a:t>Macro Update</a:t>
            </a:r>
          </a:p>
          <a:p>
            <a:pPr marL="342900" indent="-342900">
              <a:buFont typeface="Arial" panose="020B0604020202020204" pitchFamily="34" charset="0"/>
              <a:buChar char="•"/>
            </a:pPr>
            <a:r>
              <a:rPr lang="en-US" sz="2400" dirty="0">
                <a:latin typeface="Poppins ExtraLight" pitchFamily="2" charset="77"/>
                <a:cs typeface="Poppins ExtraLight" pitchFamily="2" charset="77"/>
              </a:rPr>
              <a:t>ebi’s Portfolio and Factor Performance</a:t>
            </a:r>
          </a:p>
          <a:p>
            <a:pPr marL="342900" indent="-342900">
              <a:buFont typeface="Arial" panose="020B0604020202020204" pitchFamily="34" charset="0"/>
              <a:buChar char="•"/>
            </a:pPr>
            <a:r>
              <a:rPr lang="en-US" sz="2400" dirty="0">
                <a:latin typeface="Poppins ExtraLight" pitchFamily="2" charset="77"/>
                <a:cs typeface="Poppins ExtraLight" pitchFamily="2" charset="77"/>
              </a:rPr>
              <a:t>ebi business update </a:t>
            </a:r>
            <a:endParaRPr lang="en-US" sz="2400" dirty="0">
              <a:latin typeface="Poppins" pitchFamily="2" charset="77"/>
              <a:cs typeface="Poppins" pitchFamily="2" charset="77"/>
            </a:endParaRPr>
          </a:p>
        </p:txBody>
      </p:sp>
      <p:pic>
        <p:nvPicPr>
          <p:cNvPr id="11" name="Picture 10">
            <a:extLst>
              <a:ext uri="{FF2B5EF4-FFF2-40B4-BE49-F238E27FC236}">
                <a16:creationId xmlns:a16="http://schemas.microsoft.com/office/drawing/2014/main" id="{C98535B5-0036-5E11-5C30-6A7B29E9A49A}"/>
              </a:ext>
            </a:extLst>
          </p:cNvPr>
          <p:cNvPicPr>
            <a:picLocks noChangeAspect="1"/>
          </p:cNvPicPr>
          <p:nvPr/>
        </p:nvPicPr>
        <p:blipFill>
          <a:blip r:embed="rId3"/>
          <a:stretch>
            <a:fillRect/>
          </a:stretch>
        </p:blipFill>
        <p:spPr>
          <a:xfrm>
            <a:off x="10710424" y="549017"/>
            <a:ext cx="1217719" cy="463894"/>
          </a:xfrm>
          <a:prstGeom prst="rect">
            <a:avLst/>
          </a:prstGeom>
        </p:spPr>
      </p:pic>
      <p:sp>
        <p:nvSpPr>
          <p:cNvPr id="12" name="TextBox 11">
            <a:extLst>
              <a:ext uri="{FF2B5EF4-FFF2-40B4-BE49-F238E27FC236}">
                <a16:creationId xmlns:a16="http://schemas.microsoft.com/office/drawing/2014/main" id="{DF19F05A-D6CF-6DBD-7B25-4256407AB77B}"/>
              </a:ext>
            </a:extLst>
          </p:cNvPr>
          <p:cNvSpPr txBox="1"/>
          <p:nvPr/>
        </p:nvSpPr>
        <p:spPr>
          <a:xfrm>
            <a:off x="413252" y="3667949"/>
            <a:ext cx="3264035" cy="461665"/>
          </a:xfrm>
          <a:prstGeom prst="rect">
            <a:avLst/>
          </a:prstGeom>
          <a:noFill/>
        </p:spPr>
        <p:txBody>
          <a:bodyPr wrap="none" rtlCol="0">
            <a:spAutoFit/>
          </a:bodyPr>
          <a:lstStyle/>
          <a:p>
            <a:r>
              <a:rPr lang="en-US" sz="2400" dirty="0">
                <a:solidFill>
                  <a:schemeClr val="bg1"/>
                </a:solidFill>
                <a:latin typeface="Poppins Medium" pitchFamily="2" charset="77"/>
                <a:cs typeface="Poppins Medium" pitchFamily="2" charset="77"/>
              </a:rPr>
              <a:t>Upcoming Webinar:</a:t>
            </a:r>
          </a:p>
        </p:txBody>
      </p:sp>
      <p:sp>
        <p:nvSpPr>
          <p:cNvPr id="13" name="TextBox 12">
            <a:extLst>
              <a:ext uri="{FF2B5EF4-FFF2-40B4-BE49-F238E27FC236}">
                <a16:creationId xmlns:a16="http://schemas.microsoft.com/office/drawing/2014/main" id="{09B5A7BC-F938-1B80-105F-375013F8951D}"/>
              </a:ext>
            </a:extLst>
          </p:cNvPr>
          <p:cNvSpPr txBox="1"/>
          <p:nvPr/>
        </p:nvSpPr>
        <p:spPr>
          <a:xfrm>
            <a:off x="413251" y="4466291"/>
            <a:ext cx="7841749" cy="1569660"/>
          </a:xfrm>
          <a:prstGeom prst="rect">
            <a:avLst/>
          </a:prstGeom>
          <a:noFill/>
        </p:spPr>
        <p:txBody>
          <a:bodyPr wrap="square" rtlCol="0">
            <a:spAutoFit/>
          </a:bodyPr>
          <a:lstStyle/>
          <a:p>
            <a:r>
              <a:rPr lang="en-US" sz="2400" dirty="0">
                <a:latin typeface="Poppins ExtraLight" pitchFamily="2" charset="77"/>
                <a:cs typeface="Poppins ExtraLight" pitchFamily="2" charset="77"/>
              </a:rPr>
              <a:t>Join </a:t>
            </a:r>
            <a:r>
              <a:rPr lang="en-US" sz="2400" dirty="0">
                <a:latin typeface="Poppins Medium" pitchFamily="2" charset="77"/>
                <a:cs typeface="Poppins Medium" pitchFamily="2" charset="77"/>
              </a:rPr>
              <a:t>Sian Davies Cole </a:t>
            </a:r>
            <a:r>
              <a:rPr lang="en-US" sz="2400" dirty="0">
                <a:latin typeface="Poppins ExtraLight" pitchFamily="2" charset="77"/>
                <a:cs typeface="Poppins ExtraLight" pitchFamily="2" charset="77"/>
              </a:rPr>
              <a:t>and </a:t>
            </a:r>
            <a:r>
              <a:rPr lang="en-US" sz="2400" dirty="0">
                <a:latin typeface="Poppins Medium" pitchFamily="2" charset="77"/>
                <a:cs typeface="Poppins Medium" pitchFamily="2" charset="77"/>
              </a:rPr>
              <a:t>Ashley Owen</a:t>
            </a:r>
            <a:br>
              <a:rPr lang="en-US" sz="2400" dirty="0">
                <a:latin typeface="Poppins ExtraLight" pitchFamily="2" charset="77"/>
                <a:cs typeface="Poppins ExtraLight" pitchFamily="2" charset="77"/>
              </a:rPr>
            </a:br>
            <a:r>
              <a:rPr lang="en-US" sz="2400" dirty="0">
                <a:latin typeface="Poppins ExtraLight" pitchFamily="2" charset="77"/>
                <a:cs typeface="Poppins ExtraLight" pitchFamily="2" charset="77"/>
              </a:rPr>
              <a:t>discussing Centralised Retirement Propositions</a:t>
            </a:r>
          </a:p>
          <a:p>
            <a:endParaRPr lang="en-US" sz="2400" dirty="0">
              <a:latin typeface="Poppins ExtraLight" pitchFamily="2" charset="77"/>
              <a:cs typeface="Poppins ExtraLight" pitchFamily="2" charset="77"/>
            </a:endParaRPr>
          </a:p>
          <a:p>
            <a:r>
              <a:rPr lang="en-US" sz="2400" dirty="0">
                <a:latin typeface="Poppins Medium" pitchFamily="2" charset="77"/>
                <a:cs typeface="Poppins Medium" pitchFamily="2" charset="77"/>
              </a:rPr>
              <a:t>30 April 1:00pm </a:t>
            </a:r>
          </a:p>
        </p:txBody>
      </p:sp>
      <p:sp>
        <p:nvSpPr>
          <p:cNvPr id="17" name="TextBox 16">
            <a:extLst>
              <a:ext uri="{FF2B5EF4-FFF2-40B4-BE49-F238E27FC236}">
                <a16:creationId xmlns:a16="http://schemas.microsoft.com/office/drawing/2014/main" id="{B286C738-57EF-15A5-BAAB-DA679841F3D7}"/>
              </a:ext>
            </a:extLst>
          </p:cNvPr>
          <p:cNvSpPr txBox="1"/>
          <p:nvPr/>
        </p:nvSpPr>
        <p:spPr>
          <a:xfrm>
            <a:off x="9090576" y="5863985"/>
            <a:ext cx="2339621" cy="369332"/>
          </a:xfrm>
          <a:prstGeom prst="rect">
            <a:avLst/>
          </a:prstGeom>
          <a:noFill/>
        </p:spPr>
        <p:txBody>
          <a:bodyPr wrap="square" rtlCol="0">
            <a:spAutoFit/>
          </a:bodyPr>
          <a:lstStyle/>
          <a:p>
            <a:pPr algn="ctr"/>
            <a:r>
              <a:rPr lang="en-US" dirty="0">
                <a:latin typeface="Poppins Medium" pitchFamily="2" charset="77"/>
                <a:cs typeface="Poppins Medium" pitchFamily="2" charset="77"/>
              </a:rPr>
              <a:t>Book here</a:t>
            </a:r>
          </a:p>
        </p:txBody>
      </p:sp>
      <p:sp>
        <p:nvSpPr>
          <p:cNvPr id="2" name="TextBox 1">
            <a:extLst>
              <a:ext uri="{FF2B5EF4-FFF2-40B4-BE49-F238E27FC236}">
                <a16:creationId xmlns:a16="http://schemas.microsoft.com/office/drawing/2014/main" id="{679AC3EA-F83A-80E3-4323-C101B350282E}"/>
              </a:ext>
            </a:extLst>
          </p:cNvPr>
          <p:cNvSpPr txBox="1"/>
          <p:nvPr/>
        </p:nvSpPr>
        <p:spPr>
          <a:xfrm>
            <a:off x="9090575" y="3404089"/>
            <a:ext cx="2339621" cy="369332"/>
          </a:xfrm>
          <a:prstGeom prst="rect">
            <a:avLst/>
          </a:prstGeom>
          <a:noFill/>
        </p:spPr>
        <p:txBody>
          <a:bodyPr wrap="square" rtlCol="0">
            <a:spAutoFit/>
          </a:bodyPr>
          <a:lstStyle/>
          <a:p>
            <a:pPr algn="ctr"/>
            <a:r>
              <a:rPr lang="en-US" dirty="0">
                <a:latin typeface="Poppins Medium" pitchFamily="2" charset="77"/>
                <a:cs typeface="Poppins Medium" pitchFamily="2" charset="77"/>
              </a:rPr>
              <a:t>QR code</a:t>
            </a:r>
          </a:p>
        </p:txBody>
      </p:sp>
      <p:pic>
        <p:nvPicPr>
          <p:cNvPr id="3" name="Picture 2">
            <a:extLst>
              <a:ext uri="{FF2B5EF4-FFF2-40B4-BE49-F238E27FC236}">
                <a16:creationId xmlns:a16="http://schemas.microsoft.com/office/drawing/2014/main" id="{B139A0EA-C38A-0306-5303-01B844A17BE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316698" y="3849621"/>
            <a:ext cx="1934376" cy="1939676"/>
          </a:xfrm>
          <a:prstGeom prst="rect">
            <a:avLst/>
          </a:prstGeom>
        </p:spPr>
      </p:pic>
    </p:spTree>
    <p:extLst>
      <p:ext uri="{BB962C8B-B14F-4D97-AF65-F5344CB8AC3E}">
        <p14:creationId xmlns:p14="http://schemas.microsoft.com/office/powerpoint/2010/main" val="20622885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FD107-1E06-7580-FA5D-3F910DADB457}"/>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77B4B0BC-EBE8-9086-588E-D69A22A17375}"/>
              </a:ext>
            </a:extLst>
          </p:cNvPr>
          <p:cNvSpPr/>
          <p:nvPr/>
        </p:nvSpPr>
        <p:spPr>
          <a:xfrm>
            <a:off x="0" y="0"/>
            <a:ext cx="12192000" cy="910094"/>
          </a:xfrm>
          <a:prstGeom prst="rect">
            <a:avLst/>
          </a:prstGeom>
          <a:solidFill>
            <a:srgbClr val="332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FC30904-E526-05FD-015F-075996F7608F}"/>
              </a:ext>
            </a:extLst>
          </p:cNvPr>
          <p:cNvSpPr txBox="1"/>
          <p:nvPr/>
        </p:nvSpPr>
        <p:spPr>
          <a:xfrm>
            <a:off x="394122" y="293694"/>
            <a:ext cx="9710773" cy="415498"/>
          </a:xfrm>
          <a:prstGeom prst="rect">
            <a:avLst/>
          </a:prstGeom>
          <a:noFill/>
        </p:spPr>
        <p:txBody>
          <a:bodyPr wrap="square" rtlCol="0">
            <a:spAutoFit/>
          </a:bodyPr>
          <a:lstStyle/>
          <a:p>
            <a:r>
              <a:rPr lang="en-US" sz="2100" dirty="0">
                <a:solidFill>
                  <a:schemeClr val="bg1"/>
                </a:solidFill>
                <a:latin typeface="Poppins" pitchFamily="2" charset="77"/>
                <a:cs typeface="Poppins" pitchFamily="2" charset="77"/>
              </a:rPr>
              <a:t>Q1 ‘26: NEW CONTENT FOR MEMBERS</a:t>
            </a:r>
          </a:p>
        </p:txBody>
      </p:sp>
      <p:pic>
        <p:nvPicPr>
          <p:cNvPr id="3" name="Picture 2">
            <a:extLst>
              <a:ext uri="{FF2B5EF4-FFF2-40B4-BE49-F238E27FC236}">
                <a16:creationId xmlns:a16="http://schemas.microsoft.com/office/drawing/2014/main" id="{B3AF9A71-305A-DF57-DD04-1F9943743C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0893" y="313662"/>
            <a:ext cx="827998" cy="315428"/>
          </a:xfrm>
          <a:prstGeom prst="rect">
            <a:avLst/>
          </a:prstGeom>
        </p:spPr>
      </p:pic>
      <p:sp>
        <p:nvSpPr>
          <p:cNvPr id="13" name="TextBox 12">
            <a:extLst>
              <a:ext uri="{FF2B5EF4-FFF2-40B4-BE49-F238E27FC236}">
                <a16:creationId xmlns:a16="http://schemas.microsoft.com/office/drawing/2014/main" id="{85ABF75F-056F-8378-C40E-F280D58DB5E1}"/>
              </a:ext>
            </a:extLst>
          </p:cNvPr>
          <p:cNvSpPr txBox="1"/>
          <p:nvPr/>
        </p:nvSpPr>
        <p:spPr>
          <a:xfrm>
            <a:off x="328806" y="6286284"/>
            <a:ext cx="6338517" cy="307777"/>
          </a:xfrm>
          <a:prstGeom prst="rect">
            <a:avLst/>
          </a:prstGeom>
          <a:noFill/>
        </p:spPr>
        <p:txBody>
          <a:bodyPr wrap="square" rtlCol="0">
            <a:spAutoFit/>
          </a:bodyPr>
          <a:lstStyle/>
          <a:p>
            <a:r>
              <a:rPr lang="en-US" sz="1400" dirty="0">
                <a:latin typeface="Poppins" pitchFamily="2" charset="77"/>
                <a:cs typeface="Poppins" pitchFamily="2" charset="77"/>
              </a:rPr>
              <a:t>Q1 2026 MARKET REVIEW</a:t>
            </a:r>
          </a:p>
        </p:txBody>
      </p:sp>
      <p:sp>
        <p:nvSpPr>
          <p:cNvPr id="14" name="TextBox 13">
            <a:extLst>
              <a:ext uri="{FF2B5EF4-FFF2-40B4-BE49-F238E27FC236}">
                <a16:creationId xmlns:a16="http://schemas.microsoft.com/office/drawing/2014/main" id="{15EF42EF-741A-EA02-DB47-E262F2518FBB}"/>
              </a:ext>
            </a:extLst>
          </p:cNvPr>
          <p:cNvSpPr txBox="1"/>
          <p:nvPr/>
        </p:nvSpPr>
        <p:spPr>
          <a:xfrm>
            <a:off x="5455979" y="6286284"/>
            <a:ext cx="6338517" cy="307777"/>
          </a:xfrm>
          <a:prstGeom prst="rect">
            <a:avLst/>
          </a:prstGeom>
          <a:noFill/>
        </p:spPr>
        <p:txBody>
          <a:bodyPr wrap="square" rtlCol="0">
            <a:spAutoFit/>
          </a:bodyPr>
          <a:lstStyle/>
          <a:p>
            <a:pPr algn="r"/>
            <a:r>
              <a:rPr lang="en-US" sz="1400" dirty="0" err="1">
                <a:latin typeface="Poppins" pitchFamily="2" charset="77"/>
                <a:cs typeface="Poppins" pitchFamily="2" charset="77"/>
              </a:rPr>
              <a:t>ebi.co.uk</a:t>
            </a:r>
            <a:endParaRPr lang="en-US" sz="1400" dirty="0">
              <a:latin typeface="Poppins" pitchFamily="2" charset="77"/>
              <a:cs typeface="Poppins" pitchFamily="2" charset="77"/>
            </a:endParaRPr>
          </a:p>
        </p:txBody>
      </p:sp>
      <p:cxnSp>
        <p:nvCxnSpPr>
          <p:cNvPr id="15" name="Straight Connector 14">
            <a:extLst>
              <a:ext uri="{FF2B5EF4-FFF2-40B4-BE49-F238E27FC236}">
                <a16:creationId xmlns:a16="http://schemas.microsoft.com/office/drawing/2014/main" id="{26C64BA1-37B9-11FD-7E13-C75F6E8C0CB0}"/>
              </a:ext>
            </a:extLst>
          </p:cNvPr>
          <p:cNvCxnSpPr/>
          <p:nvPr/>
        </p:nvCxnSpPr>
        <p:spPr>
          <a:xfrm>
            <a:off x="418090" y="6123812"/>
            <a:ext cx="11360077" cy="0"/>
          </a:xfrm>
          <a:prstGeom prst="line">
            <a:avLst/>
          </a:prstGeom>
          <a:ln w="6350"/>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E6D4E261-153C-7477-EF2D-49CFF4919B51}"/>
              </a:ext>
            </a:extLst>
          </p:cNvPr>
          <p:cNvSpPr txBox="1"/>
          <p:nvPr/>
        </p:nvSpPr>
        <p:spPr>
          <a:xfrm>
            <a:off x="328806" y="5053186"/>
            <a:ext cx="4369160" cy="338554"/>
          </a:xfrm>
          <a:prstGeom prst="rect">
            <a:avLst/>
          </a:prstGeom>
          <a:noFill/>
        </p:spPr>
        <p:txBody>
          <a:bodyPr wrap="square">
            <a:spAutoFit/>
          </a:bodyPr>
          <a:lstStyle/>
          <a:p>
            <a:pPr algn="ctr"/>
            <a:r>
              <a:rPr lang="en-US" sz="1600" dirty="0">
                <a:latin typeface="Poppins SemiBold" pitchFamily="2" charset="77"/>
                <a:cs typeface="Poppins SemiBold" pitchFamily="2" charset="77"/>
              </a:rPr>
              <a:t>Core Retail Brochure</a:t>
            </a:r>
          </a:p>
        </p:txBody>
      </p:sp>
      <p:sp>
        <p:nvSpPr>
          <p:cNvPr id="25" name="TextBox 24">
            <a:extLst>
              <a:ext uri="{FF2B5EF4-FFF2-40B4-BE49-F238E27FC236}">
                <a16:creationId xmlns:a16="http://schemas.microsoft.com/office/drawing/2014/main" id="{624BA481-F253-7A12-53A2-4993775499FE}"/>
              </a:ext>
            </a:extLst>
          </p:cNvPr>
          <p:cNvSpPr txBox="1"/>
          <p:nvPr/>
        </p:nvSpPr>
        <p:spPr>
          <a:xfrm>
            <a:off x="3868461" y="5059167"/>
            <a:ext cx="4369160" cy="338554"/>
          </a:xfrm>
          <a:prstGeom prst="rect">
            <a:avLst/>
          </a:prstGeom>
          <a:noFill/>
        </p:spPr>
        <p:txBody>
          <a:bodyPr wrap="square">
            <a:spAutoFit/>
          </a:bodyPr>
          <a:lstStyle/>
          <a:p>
            <a:pPr algn="ctr"/>
            <a:r>
              <a:rPr lang="en-US" sz="1600" dirty="0">
                <a:latin typeface="Poppins SemiBold" pitchFamily="2" charset="77"/>
                <a:cs typeface="Poppins SemiBold" pitchFamily="2" charset="77"/>
              </a:rPr>
              <a:t>Core Product Profile</a:t>
            </a:r>
          </a:p>
        </p:txBody>
      </p:sp>
      <p:sp>
        <p:nvSpPr>
          <p:cNvPr id="26" name="TextBox 25">
            <a:extLst>
              <a:ext uri="{FF2B5EF4-FFF2-40B4-BE49-F238E27FC236}">
                <a16:creationId xmlns:a16="http://schemas.microsoft.com/office/drawing/2014/main" id="{37BF07E7-FFD2-8DD8-DE69-CE8B4F0E5D93}"/>
              </a:ext>
            </a:extLst>
          </p:cNvPr>
          <p:cNvSpPr txBox="1"/>
          <p:nvPr/>
        </p:nvSpPr>
        <p:spPr>
          <a:xfrm>
            <a:off x="7336052" y="5053186"/>
            <a:ext cx="4369160" cy="338554"/>
          </a:xfrm>
          <a:prstGeom prst="rect">
            <a:avLst/>
          </a:prstGeom>
          <a:noFill/>
        </p:spPr>
        <p:txBody>
          <a:bodyPr wrap="square">
            <a:spAutoFit/>
          </a:bodyPr>
          <a:lstStyle/>
          <a:p>
            <a:pPr algn="ctr"/>
            <a:r>
              <a:rPr lang="en-US" sz="1600" dirty="0">
                <a:latin typeface="Poppins SemiBold" pitchFamily="2" charset="77"/>
                <a:cs typeface="Poppins SemiBold" pitchFamily="2" charset="77"/>
              </a:rPr>
              <a:t>ESG Decision Tree Infographic</a:t>
            </a:r>
          </a:p>
        </p:txBody>
      </p:sp>
      <p:pic>
        <p:nvPicPr>
          <p:cNvPr id="6" name="Picture 5">
            <a:extLst>
              <a:ext uri="{FF2B5EF4-FFF2-40B4-BE49-F238E27FC236}">
                <a16:creationId xmlns:a16="http://schemas.microsoft.com/office/drawing/2014/main" id="{B317F020-AD9E-3E07-A882-7E8B0B1D769C}"/>
              </a:ext>
            </a:extLst>
          </p:cNvPr>
          <p:cNvPicPr>
            <a:picLocks noChangeAspect="1"/>
          </p:cNvPicPr>
          <p:nvPr/>
        </p:nvPicPr>
        <p:blipFill>
          <a:blip r:embed="rId4"/>
          <a:stretch>
            <a:fillRect/>
          </a:stretch>
        </p:blipFill>
        <p:spPr>
          <a:xfrm>
            <a:off x="962877" y="2608618"/>
            <a:ext cx="3183412" cy="2233607"/>
          </a:xfrm>
          <a:prstGeom prst="rect">
            <a:avLst/>
          </a:prstGeom>
        </p:spPr>
      </p:pic>
      <p:pic>
        <p:nvPicPr>
          <p:cNvPr id="7" name="Picture 6">
            <a:extLst>
              <a:ext uri="{FF2B5EF4-FFF2-40B4-BE49-F238E27FC236}">
                <a16:creationId xmlns:a16="http://schemas.microsoft.com/office/drawing/2014/main" id="{2E7C0839-F461-3340-411C-8E964E31DDB9}"/>
              </a:ext>
            </a:extLst>
          </p:cNvPr>
          <p:cNvPicPr>
            <a:picLocks noChangeAspect="1"/>
          </p:cNvPicPr>
          <p:nvPr/>
        </p:nvPicPr>
        <p:blipFill>
          <a:blip r:embed="rId5"/>
          <a:stretch>
            <a:fillRect/>
          </a:stretch>
        </p:blipFill>
        <p:spPr>
          <a:xfrm>
            <a:off x="4946881" y="1736922"/>
            <a:ext cx="2212320" cy="3121343"/>
          </a:xfrm>
          <a:prstGeom prst="rect">
            <a:avLst/>
          </a:prstGeom>
        </p:spPr>
      </p:pic>
      <p:pic>
        <p:nvPicPr>
          <p:cNvPr id="9" name="Picture 8">
            <a:extLst>
              <a:ext uri="{FF2B5EF4-FFF2-40B4-BE49-F238E27FC236}">
                <a16:creationId xmlns:a16="http://schemas.microsoft.com/office/drawing/2014/main" id="{C96AE243-4D79-8AD2-6696-549B64486768}"/>
              </a:ext>
            </a:extLst>
          </p:cNvPr>
          <p:cNvPicPr>
            <a:picLocks noChangeAspect="1"/>
          </p:cNvPicPr>
          <p:nvPr/>
        </p:nvPicPr>
        <p:blipFill>
          <a:blip r:embed="rId6"/>
          <a:stretch>
            <a:fillRect/>
          </a:stretch>
        </p:blipFill>
        <p:spPr>
          <a:xfrm>
            <a:off x="7879209" y="2464015"/>
            <a:ext cx="3282846" cy="2308167"/>
          </a:xfrm>
          <a:prstGeom prst="rect">
            <a:avLst/>
          </a:prstGeom>
          <a:ln>
            <a:solidFill>
              <a:schemeClr val="tx1"/>
            </a:solidFill>
          </a:ln>
        </p:spPr>
      </p:pic>
    </p:spTree>
    <p:extLst>
      <p:ext uri="{BB962C8B-B14F-4D97-AF65-F5344CB8AC3E}">
        <p14:creationId xmlns:p14="http://schemas.microsoft.com/office/powerpoint/2010/main" val="38968365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5246C-DAEA-7010-0092-6E7F852830C5}"/>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1A0CFAAE-D49F-04F2-0519-890828ADC31A}"/>
              </a:ext>
            </a:extLst>
          </p:cNvPr>
          <p:cNvSpPr/>
          <p:nvPr/>
        </p:nvSpPr>
        <p:spPr>
          <a:xfrm>
            <a:off x="0" y="0"/>
            <a:ext cx="12192000" cy="910094"/>
          </a:xfrm>
          <a:prstGeom prst="rect">
            <a:avLst/>
          </a:prstGeom>
          <a:solidFill>
            <a:srgbClr val="332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368FE75-6459-A6BA-9121-80E4700E5044}"/>
              </a:ext>
            </a:extLst>
          </p:cNvPr>
          <p:cNvSpPr txBox="1"/>
          <p:nvPr/>
        </p:nvSpPr>
        <p:spPr>
          <a:xfrm>
            <a:off x="394122" y="293694"/>
            <a:ext cx="9710773" cy="415498"/>
          </a:xfrm>
          <a:prstGeom prst="rect">
            <a:avLst/>
          </a:prstGeom>
          <a:noFill/>
        </p:spPr>
        <p:txBody>
          <a:bodyPr wrap="square" rtlCol="0">
            <a:spAutoFit/>
          </a:bodyPr>
          <a:lstStyle/>
          <a:p>
            <a:r>
              <a:rPr lang="en-US" sz="2100" dirty="0">
                <a:solidFill>
                  <a:schemeClr val="bg1"/>
                </a:solidFill>
                <a:latin typeface="Poppins" pitchFamily="2" charset="77"/>
                <a:cs typeface="Poppins" pitchFamily="2" charset="77"/>
              </a:rPr>
              <a:t>ebi UPDATES: AUM MILESTONE ACHIEVED</a:t>
            </a:r>
          </a:p>
        </p:txBody>
      </p:sp>
      <p:pic>
        <p:nvPicPr>
          <p:cNvPr id="3" name="Picture 2">
            <a:extLst>
              <a:ext uri="{FF2B5EF4-FFF2-40B4-BE49-F238E27FC236}">
                <a16:creationId xmlns:a16="http://schemas.microsoft.com/office/drawing/2014/main" id="{42B5329C-F467-613A-B6EB-D8704680B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0893" y="313662"/>
            <a:ext cx="827998" cy="315428"/>
          </a:xfrm>
          <a:prstGeom prst="rect">
            <a:avLst/>
          </a:prstGeom>
        </p:spPr>
      </p:pic>
      <p:sp>
        <p:nvSpPr>
          <p:cNvPr id="13" name="TextBox 12">
            <a:extLst>
              <a:ext uri="{FF2B5EF4-FFF2-40B4-BE49-F238E27FC236}">
                <a16:creationId xmlns:a16="http://schemas.microsoft.com/office/drawing/2014/main" id="{4BAFBBA4-EC8F-3672-C06B-CA1E63226372}"/>
              </a:ext>
            </a:extLst>
          </p:cNvPr>
          <p:cNvSpPr txBox="1"/>
          <p:nvPr/>
        </p:nvSpPr>
        <p:spPr>
          <a:xfrm>
            <a:off x="328806" y="6286284"/>
            <a:ext cx="6338517" cy="307777"/>
          </a:xfrm>
          <a:prstGeom prst="rect">
            <a:avLst/>
          </a:prstGeom>
          <a:noFill/>
        </p:spPr>
        <p:txBody>
          <a:bodyPr wrap="square" rtlCol="0">
            <a:spAutoFit/>
          </a:bodyPr>
          <a:lstStyle/>
          <a:p>
            <a:r>
              <a:rPr lang="en-US" sz="1400" dirty="0">
                <a:latin typeface="Poppins" pitchFamily="2" charset="77"/>
                <a:cs typeface="Poppins" pitchFamily="2" charset="77"/>
              </a:rPr>
              <a:t>Q1 2026 MARKET REVIEW</a:t>
            </a:r>
          </a:p>
        </p:txBody>
      </p:sp>
      <p:sp>
        <p:nvSpPr>
          <p:cNvPr id="14" name="TextBox 13">
            <a:extLst>
              <a:ext uri="{FF2B5EF4-FFF2-40B4-BE49-F238E27FC236}">
                <a16:creationId xmlns:a16="http://schemas.microsoft.com/office/drawing/2014/main" id="{0F6EF596-BEF7-D054-8502-4783CBD4F864}"/>
              </a:ext>
            </a:extLst>
          </p:cNvPr>
          <p:cNvSpPr txBox="1"/>
          <p:nvPr/>
        </p:nvSpPr>
        <p:spPr>
          <a:xfrm>
            <a:off x="5455979" y="6286284"/>
            <a:ext cx="6338517" cy="307777"/>
          </a:xfrm>
          <a:prstGeom prst="rect">
            <a:avLst/>
          </a:prstGeom>
          <a:noFill/>
        </p:spPr>
        <p:txBody>
          <a:bodyPr wrap="square" rtlCol="0">
            <a:spAutoFit/>
          </a:bodyPr>
          <a:lstStyle/>
          <a:p>
            <a:pPr algn="r"/>
            <a:r>
              <a:rPr lang="en-US" sz="1400" dirty="0" err="1">
                <a:latin typeface="Poppins" pitchFamily="2" charset="77"/>
                <a:cs typeface="Poppins" pitchFamily="2" charset="77"/>
              </a:rPr>
              <a:t>ebi.co.uk</a:t>
            </a:r>
            <a:endParaRPr lang="en-US" sz="1400" dirty="0">
              <a:latin typeface="Poppins" pitchFamily="2" charset="77"/>
              <a:cs typeface="Poppins" pitchFamily="2" charset="77"/>
            </a:endParaRPr>
          </a:p>
        </p:txBody>
      </p:sp>
      <p:cxnSp>
        <p:nvCxnSpPr>
          <p:cNvPr id="15" name="Straight Connector 14">
            <a:extLst>
              <a:ext uri="{FF2B5EF4-FFF2-40B4-BE49-F238E27FC236}">
                <a16:creationId xmlns:a16="http://schemas.microsoft.com/office/drawing/2014/main" id="{E3AD9A41-B87A-EB1E-2CA9-E7B11CFB8042}"/>
              </a:ext>
            </a:extLst>
          </p:cNvPr>
          <p:cNvCxnSpPr/>
          <p:nvPr/>
        </p:nvCxnSpPr>
        <p:spPr>
          <a:xfrm>
            <a:off x="418090" y="6123812"/>
            <a:ext cx="11360077" cy="0"/>
          </a:xfrm>
          <a:prstGeom prst="line">
            <a:avLst/>
          </a:prstGeom>
          <a:ln w="6350"/>
        </p:spPr>
        <p:style>
          <a:lnRef idx="2">
            <a:schemeClr val="accent1"/>
          </a:lnRef>
          <a:fillRef idx="0">
            <a:schemeClr val="accent1"/>
          </a:fillRef>
          <a:effectRef idx="1">
            <a:schemeClr val="accent1"/>
          </a:effectRef>
          <a:fontRef idx="minor">
            <a:schemeClr val="tx1"/>
          </a:fontRef>
        </p:style>
      </p:cxnSp>
      <p:graphicFrame>
        <p:nvGraphicFramePr>
          <p:cNvPr id="2" name="Chart 1">
            <a:extLst>
              <a:ext uri="{FF2B5EF4-FFF2-40B4-BE49-F238E27FC236}">
                <a16:creationId xmlns:a16="http://schemas.microsoft.com/office/drawing/2014/main" id="{ADEA6B4D-F25A-9164-21A1-7B8E5E3F258B}"/>
              </a:ext>
            </a:extLst>
          </p:cNvPr>
          <p:cNvGraphicFramePr>
            <a:graphicFrameLocks/>
          </p:cNvGraphicFramePr>
          <p:nvPr>
            <p:extLst>
              <p:ext uri="{D42A27DB-BD31-4B8C-83A1-F6EECF244321}">
                <p14:modId xmlns:p14="http://schemas.microsoft.com/office/powerpoint/2010/main" val="3138106532"/>
              </p:ext>
            </p:extLst>
          </p:nvPr>
        </p:nvGraphicFramePr>
        <p:xfrm>
          <a:off x="328806" y="1137489"/>
          <a:ext cx="8334375" cy="4654262"/>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A111E8D6-6785-CC33-2EFA-2492E8E4ED09}"/>
              </a:ext>
            </a:extLst>
          </p:cNvPr>
          <p:cNvSpPr txBox="1"/>
          <p:nvPr/>
        </p:nvSpPr>
        <p:spPr>
          <a:xfrm>
            <a:off x="6667323" y="2520292"/>
            <a:ext cx="6098582" cy="1600438"/>
          </a:xfrm>
          <a:prstGeom prst="rect">
            <a:avLst/>
          </a:prstGeom>
          <a:noFill/>
        </p:spPr>
        <p:txBody>
          <a:bodyPr wrap="square">
            <a:spAutoFit/>
          </a:bodyPr>
          <a:lstStyle/>
          <a:p>
            <a:pPr algn="ctr"/>
            <a:r>
              <a:rPr lang="en-US" sz="8000" b="1" dirty="0">
                <a:latin typeface="Poppins" pitchFamily="2" charset="77"/>
                <a:cs typeface="Poppins" pitchFamily="2" charset="77"/>
              </a:rPr>
              <a:t>£5.5B</a:t>
            </a:r>
            <a:endParaRPr lang="en-US" sz="1800" b="1" dirty="0">
              <a:latin typeface="Poppins" pitchFamily="2" charset="77"/>
              <a:cs typeface="Poppins" pitchFamily="2" charset="77"/>
            </a:endParaRPr>
          </a:p>
          <a:p>
            <a:pPr algn="ctr"/>
            <a:r>
              <a:rPr lang="en-US" dirty="0">
                <a:latin typeface="Poppins" pitchFamily="2" charset="77"/>
                <a:cs typeface="Poppins" pitchFamily="2" charset="77"/>
              </a:rPr>
              <a:t>As of 10/04/2026</a:t>
            </a:r>
            <a:endParaRPr lang="en-GB" dirty="0">
              <a:latin typeface="Poppins" pitchFamily="2" charset="77"/>
              <a:cs typeface="Poppins" pitchFamily="2" charset="77"/>
            </a:endParaRPr>
          </a:p>
        </p:txBody>
      </p:sp>
    </p:spTree>
    <p:extLst>
      <p:ext uri="{BB962C8B-B14F-4D97-AF65-F5344CB8AC3E}">
        <p14:creationId xmlns:p14="http://schemas.microsoft.com/office/powerpoint/2010/main" val="14605120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45AC6-4E69-6A89-81B7-11EED854749D}"/>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75FBCEF-243D-00E9-784C-0EF101419081}"/>
              </a:ext>
            </a:extLst>
          </p:cNvPr>
          <p:cNvSpPr/>
          <p:nvPr/>
        </p:nvSpPr>
        <p:spPr>
          <a:xfrm>
            <a:off x="0" y="0"/>
            <a:ext cx="12192000" cy="910094"/>
          </a:xfrm>
          <a:prstGeom prst="rect">
            <a:avLst/>
          </a:prstGeom>
          <a:solidFill>
            <a:srgbClr val="332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372A61C-9994-E148-4B4B-B4F1B29C4CD6}"/>
              </a:ext>
            </a:extLst>
          </p:cNvPr>
          <p:cNvSpPr txBox="1"/>
          <p:nvPr/>
        </p:nvSpPr>
        <p:spPr>
          <a:xfrm>
            <a:off x="394122" y="293694"/>
            <a:ext cx="9710773" cy="415498"/>
          </a:xfrm>
          <a:prstGeom prst="rect">
            <a:avLst/>
          </a:prstGeom>
          <a:noFill/>
        </p:spPr>
        <p:txBody>
          <a:bodyPr wrap="square" rtlCol="0">
            <a:spAutoFit/>
          </a:bodyPr>
          <a:lstStyle/>
          <a:p>
            <a:r>
              <a:rPr lang="en-US" sz="2100" dirty="0">
                <a:solidFill>
                  <a:schemeClr val="bg1"/>
                </a:solidFill>
                <a:latin typeface="Poppins" pitchFamily="2" charset="77"/>
                <a:cs typeface="Poppins" pitchFamily="2" charset="77"/>
              </a:rPr>
              <a:t>Q1 ‘26: INDUSTRY RECOGNITION</a:t>
            </a:r>
          </a:p>
        </p:txBody>
      </p:sp>
      <p:pic>
        <p:nvPicPr>
          <p:cNvPr id="3" name="Picture 2">
            <a:extLst>
              <a:ext uri="{FF2B5EF4-FFF2-40B4-BE49-F238E27FC236}">
                <a16:creationId xmlns:a16="http://schemas.microsoft.com/office/drawing/2014/main" id="{1A2F1DAC-1F40-9D64-83C8-902E7B522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0893" y="313662"/>
            <a:ext cx="827998" cy="315428"/>
          </a:xfrm>
          <a:prstGeom prst="rect">
            <a:avLst/>
          </a:prstGeom>
        </p:spPr>
      </p:pic>
      <p:sp>
        <p:nvSpPr>
          <p:cNvPr id="13" name="TextBox 12">
            <a:extLst>
              <a:ext uri="{FF2B5EF4-FFF2-40B4-BE49-F238E27FC236}">
                <a16:creationId xmlns:a16="http://schemas.microsoft.com/office/drawing/2014/main" id="{CDD4A5F6-D309-9F83-5465-3E5309E8E925}"/>
              </a:ext>
            </a:extLst>
          </p:cNvPr>
          <p:cNvSpPr txBox="1"/>
          <p:nvPr/>
        </p:nvSpPr>
        <p:spPr>
          <a:xfrm>
            <a:off x="328806" y="6286284"/>
            <a:ext cx="6338517" cy="307777"/>
          </a:xfrm>
          <a:prstGeom prst="rect">
            <a:avLst/>
          </a:prstGeom>
          <a:noFill/>
        </p:spPr>
        <p:txBody>
          <a:bodyPr wrap="square" rtlCol="0">
            <a:spAutoFit/>
          </a:bodyPr>
          <a:lstStyle/>
          <a:p>
            <a:r>
              <a:rPr lang="en-US" sz="1400" dirty="0">
                <a:latin typeface="Poppins" pitchFamily="2" charset="77"/>
                <a:cs typeface="Poppins" pitchFamily="2" charset="77"/>
              </a:rPr>
              <a:t>Q1 2026 MARKET REVIEW</a:t>
            </a:r>
          </a:p>
        </p:txBody>
      </p:sp>
      <p:sp>
        <p:nvSpPr>
          <p:cNvPr id="14" name="TextBox 13">
            <a:extLst>
              <a:ext uri="{FF2B5EF4-FFF2-40B4-BE49-F238E27FC236}">
                <a16:creationId xmlns:a16="http://schemas.microsoft.com/office/drawing/2014/main" id="{A1EE91F5-B5DA-E37C-DC1A-937ED851B992}"/>
              </a:ext>
            </a:extLst>
          </p:cNvPr>
          <p:cNvSpPr txBox="1"/>
          <p:nvPr/>
        </p:nvSpPr>
        <p:spPr>
          <a:xfrm>
            <a:off x="5455979" y="6286284"/>
            <a:ext cx="6338517" cy="307777"/>
          </a:xfrm>
          <a:prstGeom prst="rect">
            <a:avLst/>
          </a:prstGeom>
          <a:noFill/>
        </p:spPr>
        <p:txBody>
          <a:bodyPr wrap="square" rtlCol="0">
            <a:spAutoFit/>
          </a:bodyPr>
          <a:lstStyle/>
          <a:p>
            <a:pPr algn="r"/>
            <a:r>
              <a:rPr lang="en-US" sz="1400" dirty="0" err="1">
                <a:latin typeface="Poppins" pitchFamily="2" charset="77"/>
                <a:cs typeface="Poppins" pitchFamily="2" charset="77"/>
              </a:rPr>
              <a:t>ebi.co.uk</a:t>
            </a:r>
            <a:endParaRPr lang="en-US" sz="1400" dirty="0">
              <a:latin typeface="Poppins" pitchFamily="2" charset="77"/>
              <a:cs typeface="Poppins" pitchFamily="2" charset="77"/>
            </a:endParaRPr>
          </a:p>
        </p:txBody>
      </p:sp>
      <p:cxnSp>
        <p:nvCxnSpPr>
          <p:cNvPr id="15" name="Straight Connector 14">
            <a:extLst>
              <a:ext uri="{FF2B5EF4-FFF2-40B4-BE49-F238E27FC236}">
                <a16:creationId xmlns:a16="http://schemas.microsoft.com/office/drawing/2014/main" id="{AB21D812-20DF-0502-9DFD-CB10662AA81C}"/>
              </a:ext>
            </a:extLst>
          </p:cNvPr>
          <p:cNvCxnSpPr/>
          <p:nvPr/>
        </p:nvCxnSpPr>
        <p:spPr>
          <a:xfrm>
            <a:off x="418090" y="6123812"/>
            <a:ext cx="11360077" cy="0"/>
          </a:xfrm>
          <a:prstGeom prst="line">
            <a:avLst/>
          </a:prstGeom>
          <a:ln w="6350"/>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0F95ACA3-EEAA-F80A-BDC5-E3FD4A2EE911}"/>
              </a:ext>
            </a:extLst>
          </p:cNvPr>
          <p:cNvSpPr txBox="1"/>
          <p:nvPr/>
        </p:nvSpPr>
        <p:spPr>
          <a:xfrm>
            <a:off x="749167" y="4430814"/>
            <a:ext cx="3922441" cy="369332"/>
          </a:xfrm>
          <a:prstGeom prst="rect">
            <a:avLst/>
          </a:prstGeom>
          <a:noFill/>
        </p:spPr>
        <p:txBody>
          <a:bodyPr wrap="square">
            <a:spAutoFit/>
          </a:bodyPr>
          <a:lstStyle/>
          <a:p>
            <a:pPr algn="ctr"/>
            <a:r>
              <a:rPr lang="en-GB" dirty="0">
                <a:latin typeface="Poppins" panose="00000500000000000000" pitchFamily="2" charset="0"/>
                <a:cs typeface="Poppins" panose="00000500000000000000" pitchFamily="2" charset="0"/>
              </a:rPr>
              <a:t>ebi.co.uk/</a:t>
            </a:r>
            <a:r>
              <a:rPr lang="en-GB" dirty="0" err="1">
                <a:latin typeface="Poppins" panose="00000500000000000000" pitchFamily="2" charset="0"/>
                <a:cs typeface="Poppins" panose="00000500000000000000" pitchFamily="2" charset="0"/>
              </a:rPr>
              <a:t>ebis</a:t>
            </a:r>
            <a:r>
              <a:rPr lang="en-GB" dirty="0">
                <a:latin typeface="Poppins" panose="00000500000000000000" pitchFamily="2" charset="0"/>
                <a:cs typeface="Poppins" panose="00000500000000000000" pitchFamily="2" charset="0"/>
              </a:rPr>
              <a:t>-industry-awards</a:t>
            </a:r>
          </a:p>
        </p:txBody>
      </p:sp>
      <p:pic>
        <p:nvPicPr>
          <p:cNvPr id="12" name="Picture 11">
            <a:extLst>
              <a:ext uri="{FF2B5EF4-FFF2-40B4-BE49-F238E27FC236}">
                <a16:creationId xmlns:a16="http://schemas.microsoft.com/office/drawing/2014/main" id="{E00803A4-BD08-AB10-9019-C8A8B8E0D9CE}"/>
              </a:ext>
            </a:extLst>
          </p:cNvPr>
          <p:cNvPicPr>
            <a:picLocks noChangeAspect="1"/>
          </p:cNvPicPr>
          <p:nvPr/>
        </p:nvPicPr>
        <p:blipFill>
          <a:blip r:embed="rId4"/>
          <a:stretch>
            <a:fillRect/>
          </a:stretch>
        </p:blipFill>
        <p:spPr>
          <a:xfrm>
            <a:off x="328806" y="2144988"/>
            <a:ext cx="4763165" cy="962159"/>
          </a:xfrm>
          <a:prstGeom prst="rect">
            <a:avLst/>
          </a:prstGeom>
        </p:spPr>
      </p:pic>
      <p:pic>
        <p:nvPicPr>
          <p:cNvPr id="16" name="Picture 15">
            <a:extLst>
              <a:ext uri="{FF2B5EF4-FFF2-40B4-BE49-F238E27FC236}">
                <a16:creationId xmlns:a16="http://schemas.microsoft.com/office/drawing/2014/main" id="{E12011A3-4092-215C-DD83-0C037C33539E}"/>
              </a:ext>
            </a:extLst>
          </p:cNvPr>
          <p:cNvPicPr>
            <a:picLocks noChangeAspect="1"/>
          </p:cNvPicPr>
          <p:nvPr/>
        </p:nvPicPr>
        <p:blipFill>
          <a:blip r:embed="rId5"/>
          <a:stretch>
            <a:fillRect/>
          </a:stretch>
        </p:blipFill>
        <p:spPr>
          <a:xfrm>
            <a:off x="281175" y="3269618"/>
            <a:ext cx="4810796" cy="924054"/>
          </a:xfrm>
          <a:prstGeom prst="rect">
            <a:avLst/>
          </a:prstGeom>
        </p:spPr>
      </p:pic>
      <p:pic>
        <p:nvPicPr>
          <p:cNvPr id="19" name="Picture 18">
            <a:extLst>
              <a:ext uri="{FF2B5EF4-FFF2-40B4-BE49-F238E27FC236}">
                <a16:creationId xmlns:a16="http://schemas.microsoft.com/office/drawing/2014/main" id="{ADD89372-91E0-4A40-D3C2-56052E8B9B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46491" y="1327148"/>
            <a:ext cx="6502400" cy="3898901"/>
          </a:xfrm>
          <a:prstGeom prst="rect">
            <a:avLst/>
          </a:prstGeom>
        </p:spPr>
      </p:pic>
    </p:spTree>
    <p:extLst>
      <p:ext uri="{BB962C8B-B14F-4D97-AF65-F5344CB8AC3E}">
        <p14:creationId xmlns:p14="http://schemas.microsoft.com/office/powerpoint/2010/main" val="18462173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184271E-F61B-9A82-DECC-B476B6461DAA}"/>
              </a:ext>
            </a:extLst>
          </p:cNvPr>
          <p:cNvSpPr/>
          <p:nvPr/>
        </p:nvSpPr>
        <p:spPr>
          <a:xfrm>
            <a:off x="0" y="0"/>
            <a:ext cx="12192000" cy="6858000"/>
          </a:xfrm>
          <a:prstGeom prst="rect">
            <a:avLst/>
          </a:prstGeom>
          <a:solidFill>
            <a:srgbClr val="332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1F346F4-605C-96A3-4BB6-40A2C8B4352B}"/>
              </a:ext>
            </a:extLst>
          </p:cNvPr>
          <p:cNvSpPr txBox="1"/>
          <p:nvPr/>
        </p:nvSpPr>
        <p:spPr>
          <a:xfrm>
            <a:off x="2926741" y="2707963"/>
            <a:ext cx="6338517" cy="707886"/>
          </a:xfrm>
          <a:prstGeom prst="rect">
            <a:avLst/>
          </a:prstGeom>
          <a:noFill/>
        </p:spPr>
        <p:txBody>
          <a:bodyPr wrap="square" rtlCol="0">
            <a:spAutoFit/>
          </a:bodyPr>
          <a:lstStyle/>
          <a:p>
            <a:pPr algn="ctr"/>
            <a:r>
              <a:rPr lang="en-US" sz="4000" dirty="0">
                <a:solidFill>
                  <a:schemeClr val="bg1"/>
                </a:solidFill>
                <a:latin typeface="Poppins" pitchFamily="2" charset="77"/>
                <a:cs typeface="Poppins" pitchFamily="2" charset="77"/>
              </a:rPr>
              <a:t>FINAL QUESTIONS</a:t>
            </a:r>
          </a:p>
        </p:txBody>
      </p:sp>
      <p:pic>
        <p:nvPicPr>
          <p:cNvPr id="6" name="Picture 5">
            <a:extLst>
              <a:ext uri="{FF2B5EF4-FFF2-40B4-BE49-F238E27FC236}">
                <a16:creationId xmlns:a16="http://schemas.microsoft.com/office/drawing/2014/main" id="{504B5ADD-4106-A41B-CD48-042EC6880C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9863" y="1803369"/>
            <a:ext cx="1212273" cy="461819"/>
          </a:xfrm>
          <a:prstGeom prst="rect">
            <a:avLst/>
          </a:prstGeom>
        </p:spPr>
      </p:pic>
      <p:sp>
        <p:nvSpPr>
          <p:cNvPr id="7" name="TextBox 6">
            <a:extLst>
              <a:ext uri="{FF2B5EF4-FFF2-40B4-BE49-F238E27FC236}">
                <a16:creationId xmlns:a16="http://schemas.microsoft.com/office/drawing/2014/main" id="{6E09C55F-24D1-28BE-8BD9-A31F7DABE8A8}"/>
              </a:ext>
            </a:extLst>
          </p:cNvPr>
          <p:cNvSpPr txBox="1"/>
          <p:nvPr/>
        </p:nvSpPr>
        <p:spPr>
          <a:xfrm>
            <a:off x="328806" y="6286284"/>
            <a:ext cx="6338517" cy="307777"/>
          </a:xfrm>
          <a:prstGeom prst="rect">
            <a:avLst/>
          </a:prstGeom>
          <a:noFill/>
          <a:ln>
            <a:noFill/>
          </a:ln>
        </p:spPr>
        <p:txBody>
          <a:bodyPr wrap="square" rtlCol="0">
            <a:spAutoFit/>
          </a:bodyPr>
          <a:lstStyle/>
          <a:p>
            <a:r>
              <a:rPr lang="en-US" sz="1400" dirty="0">
                <a:ln>
                  <a:solidFill>
                    <a:schemeClr val="bg1"/>
                  </a:solidFill>
                </a:ln>
                <a:solidFill>
                  <a:schemeClr val="bg1"/>
                </a:solidFill>
                <a:latin typeface="Poppins" pitchFamily="2" charset="77"/>
                <a:cs typeface="Poppins" pitchFamily="2" charset="77"/>
              </a:rPr>
              <a:t>Q1 2026 MARKET REVIEW</a:t>
            </a:r>
          </a:p>
        </p:txBody>
      </p:sp>
      <p:sp>
        <p:nvSpPr>
          <p:cNvPr id="8" name="TextBox 7">
            <a:extLst>
              <a:ext uri="{FF2B5EF4-FFF2-40B4-BE49-F238E27FC236}">
                <a16:creationId xmlns:a16="http://schemas.microsoft.com/office/drawing/2014/main" id="{A043C854-E12C-60C0-196A-78BCC561C28C}"/>
              </a:ext>
            </a:extLst>
          </p:cNvPr>
          <p:cNvSpPr txBox="1"/>
          <p:nvPr/>
        </p:nvSpPr>
        <p:spPr>
          <a:xfrm>
            <a:off x="5455979" y="6286284"/>
            <a:ext cx="6338517" cy="307777"/>
          </a:xfrm>
          <a:prstGeom prst="rect">
            <a:avLst/>
          </a:prstGeom>
          <a:noFill/>
          <a:ln>
            <a:noFill/>
          </a:ln>
        </p:spPr>
        <p:txBody>
          <a:bodyPr wrap="square" rtlCol="0">
            <a:spAutoFit/>
          </a:bodyPr>
          <a:lstStyle/>
          <a:p>
            <a:pPr algn="r"/>
            <a:r>
              <a:rPr lang="en-US" sz="1400" dirty="0" err="1">
                <a:solidFill>
                  <a:schemeClr val="bg1"/>
                </a:solidFill>
                <a:latin typeface="Poppins" pitchFamily="2" charset="77"/>
                <a:cs typeface="Poppins" pitchFamily="2" charset="77"/>
              </a:rPr>
              <a:t>ebi.co.uk</a:t>
            </a:r>
            <a:endParaRPr lang="en-US" sz="1400" dirty="0">
              <a:solidFill>
                <a:schemeClr val="bg1"/>
              </a:solidFill>
              <a:latin typeface="Poppins" pitchFamily="2" charset="77"/>
              <a:cs typeface="Poppins" pitchFamily="2" charset="77"/>
            </a:endParaRPr>
          </a:p>
        </p:txBody>
      </p:sp>
      <p:cxnSp>
        <p:nvCxnSpPr>
          <p:cNvPr id="9" name="Straight Connector 8">
            <a:extLst>
              <a:ext uri="{FF2B5EF4-FFF2-40B4-BE49-F238E27FC236}">
                <a16:creationId xmlns:a16="http://schemas.microsoft.com/office/drawing/2014/main" id="{86424E94-B3FB-CEC9-B90C-ADE50AF20B53}"/>
              </a:ext>
            </a:extLst>
          </p:cNvPr>
          <p:cNvCxnSpPr/>
          <p:nvPr/>
        </p:nvCxnSpPr>
        <p:spPr>
          <a:xfrm>
            <a:off x="418090" y="6123812"/>
            <a:ext cx="11360077"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56434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38ED7-3A12-AC6A-7F3D-DA91D579A35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59124C8-8B1F-6D23-BD5F-E1753817FE02}"/>
              </a:ext>
            </a:extLst>
          </p:cNvPr>
          <p:cNvSpPr/>
          <p:nvPr/>
        </p:nvSpPr>
        <p:spPr>
          <a:xfrm>
            <a:off x="0" y="0"/>
            <a:ext cx="12192000" cy="6858000"/>
          </a:xfrm>
          <a:prstGeom prst="rect">
            <a:avLst/>
          </a:prstGeom>
          <a:solidFill>
            <a:srgbClr val="332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A175C72-C621-3CAF-A687-3A31FDF4EA73}"/>
              </a:ext>
            </a:extLst>
          </p:cNvPr>
          <p:cNvSpPr txBox="1"/>
          <p:nvPr/>
        </p:nvSpPr>
        <p:spPr>
          <a:xfrm>
            <a:off x="2926741" y="2707963"/>
            <a:ext cx="6338517" cy="707886"/>
          </a:xfrm>
          <a:prstGeom prst="rect">
            <a:avLst/>
          </a:prstGeom>
          <a:noFill/>
        </p:spPr>
        <p:txBody>
          <a:bodyPr wrap="square" rtlCol="0">
            <a:spAutoFit/>
          </a:bodyPr>
          <a:lstStyle/>
          <a:p>
            <a:pPr algn="ctr"/>
            <a:r>
              <a:rPr lang="en-US" sz="4000" dirty="0">
                <a:solidFill>
                  <a:schemeClr val="bg1"/>
                </a:solidFill>
                <a:latin typeface="Poppins" pitchFamily="2" charset="77"/>
                <a:cs typeface="Poppins" pitchFamily="2" charset="77"/>
              </a:rPr>
              <a:t>FINAL QUESTIONS</a:t>
            </a:r>
          </a:p>
        </p:txBody>
      </p:sp>
      <p:pic>
        <p:nvPicPr>
          <p:cNvPr id="6" name="Picture 5">
            <a:extLst>
              <a:ext uri="{FF2B5EF4-FFF2-40B4-BE49-F238E27FC236}">
                <a16:creationId xmlns:a16="http://schemas.microsoft.com/office/drawing/2014/main" id="{8A4EB797-59F6-7135-001D-E8962523B2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9863" y="1803369"/>
            <a:ext cx="1212273" cy="461819"/>
          </a:xfrm>
          <a:prstGeom prst="rect">
            <a:avLst/>
          </a:prstGeom>
        </p:spPr>
      </p:pic>
      <p:sp>
        <p:nvSpPr>
          <p:cNvPr id="7" name="TextBox 6">
            <a:extLst>
              <a:ext uri="{FF2B5EF4-FFF2-40B4-BE49-F238E27FC236}">
                <a16:creationId xmlns:a16="http://schemas.microsoft.com/office/drawing/2014/main" id="{96591066-B663-C7B7-AB17-7E8421C87A7E}"/>
              </a:ext>
            </a:extLst>
          </p:cNvPr>
          <p:cNvSpPr txBox="1"/>
          <p:nvPr/>
        </p:nvSpPr>
        <p:spPr>
          <a:xfrm>
            <a:off x="328806" y="6286284"/>
            <a:ext cx="6338517" cy="307777"/>
          </a:xfrm>
          <a:prstGeom prst="rect">
            <a:avLst/>
          </a:prstGeom>
          <a:noFill/>
          <a:ln>
            <a:noFill/>
          </a:ln>
        </p:spPr>
        <p:txBody>
          <a:bodyPr wrap="square" rtlCol="0">
            <a:spAutoFit/>
          </a:bodyPr>
          <a:lstStyle/>
          <a:p>
            <a:r>
              <a:rPr lang="en-US" sz="1400" dirty="0">
                <a:ln>
                  <a:solidFill>
                    <a:schemeClr val="bg1"/>
                  </a:solidFill>
                </a:ln>
                <a:solidFill>
                  <a:schemeClr val="bg1"/>
                </a:solidFill>
                <a:latin typeface="Poppins" pitchFamily="2" charset="77"/>
                <a:cs typeface="Poppins" pitchFamily="2" charset="77"/>
              </a:rPr>
              <a:t>Q1 2026 MARKET REVIEW</a:t>
            </a:r>
          </a:p>
        </p:txBody>
      </p:sp>
      <p:sp>
        <p:nvSpPr>
          <p:cNvPr id="8" name="TextBox 7">
            <a:extLst>
              <a:ext uri="{FF2B5EF4-FFF2-40B4-BE49-F238E27FC236}">
                <a16:creationId xmlns:a16="http://schemas.microsoft.com/office/drawing/2014/main" id="{6DFFE7B9-30E7-0C5F-D933-3831CE271881}"/>
              </a:ext>
            </a:extLst>
          </p:cNvPr>
          <p:cNvSpPr txBox="1"/>
          <p:nvPr/>
        </p:nvSpPr>
        <p:spPr>
          <a:xfrm>
            <a:off x="5455979" y="6286284"/>
            <a:ext cx="6338517" cy="307777"/>
          </a:xfrm>
          <a:prstGeom prst="rect">
            <a:avLst/>
          </a:prstGeom>
          <a:noFill/>
          <a:ln>
            <a:noFill/>
          </a:ln>
        </p:spPr>
        <p:txBody>
          <a:bodyPr wrap="square" rtlCol="0">
            <a:spAutoFit/>
          </a:bodyPr>
          <a:lstStyle/>
          <a:p>
            <a:pPr algn="r"/>
            <a:r>
              <a:rPr lang="en-US" sz="1400" dirty="0" err="1">
                <a:solidFill>
                  <a:schemeClr val="bg1"/>
                </a:solidFill>
                <a:latin typeface="Poppins" pitchFamily="2" charset="77"/>
                <a:cs typeface="Poppins" pitchFamily="2" charset="77"/>
              </a:rPr>
              <a:t>ebi.co.uk</a:t>
            </a:r>
            <a:endParaRPr lang="en-US" sz="1400" dirty="0">
              <a:solidFill>
                <a:schemeClr val="bg1"/>
              </a:solidFill>
              <a:latin typeface="Poppins" pitchFamily="2" charset="77"/>
              <a:cs typeface="Poppins" pitchFamily="2" charset="77"/>
            </a:endParaRPr>
          </a:p>
        </p:txBody>
      </p:sp>
      <p:cxnSp>
        <p:nvCxnSpPr>
          <p:cNvPr id="9" name="Straight Connector 8">
            <a:extLst>
              <a:ext uri="{FF2B5EF4-FFF2-40B4-BE49-F238E27FC236}">
                <a16:creationId xmlns:a16="http://schemas.microsoft.com/office/drawing/2014/main" id="{FD09D43C-E713-7E80-88F1-38EF4584E448}"/>
              </a:ext>
            </a:extLst>
          </p:cNvPr>
          <p:cNvCxnSpPr/>
          <p:nvPr/>
        </p:nvCxnSpPr>
        <p:spPr>
          <a:xfrm>
            <a:off x="418090" y="6123812"/>
            <a:ext cx="11360077"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42104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0D0C8-A96D-0E3E-2200-17732F6E1C9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DC3C712-AF2D-ED8C-39E0-BF209685EFE5}"/>
              </a:ext>
            </a:extLst>
          </p:cNvPr>
          <p:cNvSpPr/>
          <p:nvPr/>
        </p:nvSpPr>
        <p:spPr>
          <a:xfrm>
            <a:off x="0" y="0"/>
            <a:ext cx="12192000" cy="6858000"/>
          </a:xfrm>
          <a:prstGeom prst="rect">
            <a:avLst/>
          </a:prstGeom>
          <a:solidFill>
            <a:srgbClr val="332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66E605F-1957-40F6-64CC-A2ED75FAF172}"/>
              </a:ext>
            </a:extLst>
          </p:cNvPr>
          <p:cNvSpPr txBox="1"/>
          <p:nvPr/>
        </p:nvSpPr>
        <p:spPr>
          <a:xfrm>
            <a:off x="2926741" y="2707963"/>
            <a:ext cx="6338517" cy="707886"/>
          </a:xfrm>
          <a:prstGeom prst="rect">
            <a:avLst/>
          </a:prstGeom>
          <a:noFill/>
        </p:spPr>
        <p:txBody>
          <a:bodyPr wrap="square" rtlCol="0">
            <a:spAutoFit/>
          </a:bodyPr>
          <a:lstStyle/>
          <a:p>
            <a:pPr algn="ctr"/>
            <a:r>
              <a:rPr lang="en-US" sz="4000" dirty="0">
                <a:solidFill>
                  <a:schemeClr val="bg1"/>
                </a:solidFill>
                <a:latin typeface="Poppins" pitchFamily="2" charset="77"/>
                <a:cs typeface="Poppins" pitchFamily="2" charset="77"/>
              </a:rPr>
              <a:t>FINAL QUESTIONS</a:t>
            </a:r>
          </a:p>
        </p:txBody>
      </p:sp>
      <p:pic>
        <p:nvPicPr>
          <p:cNvPr id="6" name="Picture 5">
            <a:extLst>
              <a:ext uri="{FF2B5EF4-FFF2-40B4-BE49-F238E27FC236}">
                <a16:creationId xmlns:a16="http://schemas.microsoft.com/office/drawing/2014/main" id="{55BD8947-19AF-E80B-A9E6-EE6CE15B7D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9863" y="1803369"/>
            <a:ext cx="1212273" cy="461819"/>
          </a:xfrm>
          <a:prstGeom prst="rect">
            <a:avLst/>
          </a:prstGeom>
        </p:spPr>
      </p:pic>
      <p:sp>
        <p:nvSpPr>
          <p:cNvPr id="7" name="TextBox 6">
            <a:extLst>
              <a:ext uri="{FF2B5EF4-FFF2-40B4-BE49-F238E27FC236}">
                <a16:creationId xmlns:a16="http://schemas.microsoft.com/office/drawing/2014/main" id="{B3D6CA5F-1862-C201-D056-0D79250C5693}"/>
              </a:ext>
            </a:extLst>
          </p:cNvPr>
          <p:cNvSpPr txBox="1"/>
          <p:nvPr/>
        </p:nvSpPr>
        <p:spPr>
          <a:xfrm>
            <a:off x="328806" y="6286284"/>
            <a:ext cx="6338517" cy="307777"/>
          </a:xfrm>
          <a:prstGeom prst="rect">
            <a:avLst/>
          </a:prstGeom>
          <a:noFill/>
          <a:ln>
            <a:noFill/>
          </a:ln>
        </p:spPr>
        <p:txBody>
          <a:bodyPr wrap="square" rtlCol="0">
            <a:spAutoFit/>
          </a:bodyPr>
          <a:lstStyle/>
          <a:p>
            <a:r>
              <a:rPr lang="en-US" sz="1400" dirty="0">
                <a:ln>
                  <a:solidFill>
                    <a:schemeClr val="bg1"/>
                  </a:solidFill>
                </a:ln>
                <a:solidFill>
                  <a:schemeClr val="bg1"/>
                </a:solidFill>
                <a:latin typeface="Poppins" pitchFamily="2" charset="77"/>
                <a:cs typeface="Poppins" pitchFamily="2" charset="77"/>
              </a:rPr>
              <a:t>Q1 2026 MARKET REVIEW</a:t>
            </a:r>
          </a:p>
        </p:txBody>
      </p:sp>
      <p:sp>
        <p:nvSpPr>
          <p:cNvPr id="8" name="TextBox 7">
            <a:extLst>
              <a:ext uri="{FF2B5EF4-FFF2-40B4-BE49-F238E27FC236}">
                <a16:creationId xmlns:a16="http://schemas.microsoft.com/office/drawing/2014/main" id="{623BFAEF-4226-136A-E69E-B9A5B69DE6F4}"/>
              </a:ext>
            </a:extLst>
          </p:cNvPr>
          <p:cNvSpPr txBox="1"/>
          <p:nvPr/>
        </p:nvSpPr>
        <p:spPr>
          <a:xfrm>
            <a:off x="5455979" y="6286284"/>
            <a:ext cx="6338517" cy="307777"/>
          </a:xfrm>
          <a:prstGeom prst="rect">
            <a:avLst/>
          </a:prstGeom>
          <a:noFill/>
          <a:ln>
            <a:noFill/>
          </a:ln>
        </p:spPr>
        <p:txBody>
          <a:bodyPr wrap="square" rtlCol="0">
            <a:spAutoFit/>
          </a:bodyPr>
          <a:lstStyle/>
          <a:p>
            <a:pPr algn="r"/>
            <a:r>
              <a:rPr lang="en-US" sz="1400" dirty="0" err="1">
                <a:solidFill>
                  <a:schemeClr val="bg1"/>
                </a:solidFill>
                <a:latin typeface="Poppins" pitchFamily="2" charset="77"/>
                <a:cs typeface="Poppins" pitchFamily="2" charset="77"/>
              </a:rPr>
              <a:t>ebi.co.uk</a:t>
            </a:r>
            <a:endParaRPr lang="en-US" sz="1400" dirty="0">
              <a:solidFill>
                <a:schemeClr val="bg1"/>
              </a:solidFill>
              <a:latin typeface="Poppins" pitchFamily="2" charset="77"/>
              <a:cs typeface="Poppins" pitchFamily="2" charset="77"/>
            </a:endParaRPr>
          </a:p>
        </p:txBody>
      </p:sp>
      <p:cxnSp>
        <p:nvCxnSpPr>
          <p:cNvPr id="9" name="Straight Connector 8">
            <a:extLst>
              <a:ext uri="{FF2B5EF4-FFF2-40B4-BE49-F238E27FC236}">
                <a16:creationId xmlns:a16="http://schemas.microsoft.com/office/drawing/2014/main" id="{0C08E5CF-A94C-70CF-D992-BC1FCCF41F1B}"/>
              </a:ext>
            </a:extLst>
          </p:cNvPr>
          <p:cNvCxnSpPr/>
          <p:nvPr/>
        </p:nvCxnSpPr>
        <p:spPr>
          <a:xfrm>
            <a:off x="418090" y="6123812"/>
            <a:ext cx="11360077"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199960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C2809-323E-C03D-57B3-43913C3D2A8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3B32B0F-6D65-DB84-3995-25429DA52DC2}"/>
              </a:ext>
            </a:extLst>
          </p:cNvPr>
          <p:cNvSpPr/>
          <p:nvPr/>
        </p:nvSpPr>
        <p:spPr>
          <a:xfrm>
            <a:off x="0" y="0"/>
            <a:ext cx="12192000" cy="6858000"/>
          </a:xfrm>
          <a:prstGeom prst="rect">
            <a:avLst/>
          </a:prstGeom>
          <a:solidFill>
            <a:srgbClr val="332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58B511B-10F8-0915-6BF4-CA24E14F501D}"/>
              </a:ext>
            </a:extLst>
          </p:cNvPr>
          <p:cNvSpPr txBox="1"/>
          <p:nvPr/>
        </p:nvSpPr>
        <p:spPr>
          <a:xfrm>
            <a:off x="2926741" y="2707963"/>
            <a:ext cx="6338517" cy="707886"/>
          </a:xfrm>
          <a:prstGeom prst="rect">
            <a:avLst/>
          </a:prstGeom>
          <a:noFill/>
        </p:spPr>
        <p:txBody>
          <a:bodyPr wrap="square" rtlCol="0">
            <a:spAutoFit/>
          </a:bodyPr>
          <a:lstStyle/>
          <a:p>
            <a:pPr algn="ctr"/>
            <a:r>
              <a:rPr lang="en-US" sz="4000" dirty="0">
                <a:solidFill>
                  <a:schemeClr val="bg1"/>
                </a:solidFill>
                <a:latin typeface="Poppins" pitchFamily="2" charset="77"/>
                <a:cs typeface="Poppins" pitchFamily="2" charset="77"/>
              </a:rPr>
              <a:t>FINAL QUESTIONS</a:t>
            </a:r>
          </a:p>
        </p:txBody>
      </p:sp>
      <p:pic>
        <p:nvPicPr>
          <p:cNvPr id="6" name="Picture 5">
            <a:extLst>
              <a:ext uri="{FF2B5EF4-FFF2-40B4-BE49-F238E27FC236}">
                <a16:creationId xmlns:a16="http://schemas.microsoft.com/office/drawing/2014/main" id="{7980FB1B-E8F1-41A8-894C-129C072C82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9863" y="1803369"/>
            <a:ext cx="1212273" cy="461819"/>
          </a:xfrm>
          <a:prstGeom prst="rect">
            <a:avLst/>
          </a:prstGeom>
        </p:spPr>
      </p:pic>
      <p:sp>
        <p:nvSpPr>
          <p:cNvPr id="7" name="TextBox 6">
            <a:extLst>
              <a:ext uri="{FF2B5EF4-FFF2-40B4-BE49-F238E27FC236}">
                <a16:creationId xmlns:a16="http://schemas.microsoft.com/office/drawing/2014/main" id="{60A01910-9106-F747-BAF3-9D5B5AC1EA78}"/>
              </a:ext>
            </a:extLst>
          </p:cNvPr>
          <p:cNvSpPr txBox="1"/>
          <p:nvPr/>
        </p:nvSpPr>
        <p:spPr>
          <a:xfrm>
            <a:off x="328806" y="6286284"/>
            <a:ext cx="6338517" cy="307777"/>
          </a:xfrm>
          <a:prstGeom prst="rect">
            <a:avLst/>
          </a:prstGeom>
          <a:noFill/>
          <a:ln>
            <a:noFill/>
          </a:ln>
        </p:spPr>
        <p:txBody>
          <a:bodyPr wrap="square" rtlCol="0">
            <a:spAutoFit/>
          </a:bodyPr>
          <a:lstStyle/>
          <a:p>
            <a:r>
              <a:rPr lang="en-US" sz="1400" dirty="0">
                <a:ln>
                  <a:solidFill>
                    <a:schemeClr val="bg1"/>
                  </a:solidFill>
                </a:ln>
                <a:solidFill>
                  <a:schemeClr val="bg1"/>
                </a:solidFill>
                <a:latin typeface="Poppins" pitchFamily="2" charset="77"/>
                <a:cs typeface="Poppins" pitchFamily="2" charset="77"/>
              </a:rPr>
              <a:t>Q1 2026 MARKET REVIEW</a:t>
            </a:r>
          </a:p>
        </p:txBody>
      </p:sp>
      <p:sp>
        <p:nvSpPr>
          <p:cNvPr id="8" name="TextBox 7">
            <a:extLst>
              <a:ext uri="{FF2B5EF4-FFF2-40B4-BE49-F238E27FC236}">
                <a16:creationId xmlns:a16="http://schemas.microsoft.com/office/drawing/2014/main" id="{2425AEBA-54C1-82A8-CEEB-069B904AA282}"/>
              </a:ext>
            </a:extLst>
          </p:cNvPr>
          <p:cNvSpPr txBox="1"/>
          <p:nvPr/>
        </p:nvSpPr>
        <p:spPr>
          <a:xfrm>
            <a:off x="5455979" y="6286284"/>
            <a:ext cx="6338517" cy="307777"/>
          </a:xfrm>
          <a:prstGeom prst="rect">
            <a:avLst/>
          </a:prstGeom>
          <a:noFill/>
          <a:ln>
            <a:noFill/>
          </a:ln>
        </p:spPr>
        <p:txBody>
          <a:bodyPr wrap="square" rtlCol="0">
            <a:spAutoFit/>
          </a:bodyPr>
          <a:lstStyle/>
          <a:p>
            <a:pPr algn="r"/>
            <a:r>
              <a:rPr lang="en-US" sz="1400" dirty="0" err="1">
                <a:solidFill>
                  <a:schemeClr val="bg1"/>
                </a:solidFill>
                <a:latin typeface="Poppins" pitchFamily="2" charset="77"/>
                <a:cs typeface="Poppins" pitchFamily="2" charset="77"/>
              </a:rPr>
              <a:t>ebi.co.uk</a:t>
            </a:r>
            <a:endParaRPr lang="en-US" sz="1400" dirty="0">
              <a:solidFill>
                <a:schemeClr val="bg1"/>
              </a:solidFill>
              <a:latin typeface="Poppins" pitchFamily="2" charset="77"/>
              <a:cs typeface="Poppins" pitchFamily="2" charset="77"/>
            </a:endParaRPr>
          </a:p>
        </p:txBody>
      </p:sp>
      <p:cxnSp>
        <p:nvCxnSpPr>
          <p:cNvPr id="9" name="Straight Connector 8">
            <a:extLst>
              <a:ext uri="{FF2B5EF4-FFF2-40B4-BE49-F238E27FC236}">
                <a16:creationId xmlns:a16="http://schemas.microsoft.com/office/drawing/2014/main" id="{7AD82E35-2B8E-5341-8D7F-D452CFE367A5}"/>
              </a:ext>
            </a:extLst>
          </p:cNvPr>
          <p:cNvCxnSpPr/>
          <p:nvPr/>
        </p:nvCxnSpPr>
        <p:spPr>
          <a:xfrm>
            <a:off x="418090" y="6123812"/>
            <a:ext cx="11360077"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430832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8">
            <a:extLst>
              <a:ext uri="{FF2B5EF4-FFF2-40B4-BE49-F238E27FC236}">
                <a16:creationId xmlns:a16="http://schemas.microsoft.com/office/drawing/2014/main" id="{E88FC9C9-A6EE-47F3-C244-739AC40E69FD}"/>
              </a:ext>
            </a:extLst>
          </p:cNvPr>
          <p:cNvSpPr txBox="1"/>
          <p:nvPr/>
        </p:nvSpPr>
        <p:spPr>
          <a:xfrm>
            <a:off x="365027" y="1480340"/>
            <a:ext cx="11453933" cy="4951473"/>
          </a:xfrm>
          <a:prstGeom prst="rect">
            <a:avLst/>
          </a:prstGeom>
        </p:spPr>
        <p:txBody>
          <a:bodyPr vert="horz" wrap="square" lIns="0" tIns="11546" rIns="0" bIns="0" rtlCol="0">
            <a:spAutoFit/>
          </a:bodyPr>
          <a:lstStyle/>
          <a:p>
            <a:pPr algn="just">
              <a:spcBef>
                <a:spcPts val="91"/>
              </a:spcBef>
            </a:pPr>
            <a:r>
              <a:rPr lang="en-GB" sz="1200" dirty="0" err="1">
                <a:solidFill>
                  <a:schemeClr val="tx1">
                    <a:lumMod val="85000"/>
                    <a:lumOff val="15000"/>
                  </a:schemeClr>
                </a:solidFill>
                <a:latin typeface="Poppins Medium" pitchFamily="2" charset="77"/>
                <a:cs typeface="Poppins Medium" pitchFamily="2" charset="77"/>
              </a:rPr>
              <a:t>ebi</a:t>
            </a:r>
            <a:r>
              <a:rPr lang="en-GB" sz="1200" dirty="0">
                <a:solidFill>
                  <a:schemeClr val="tx1">
                    <a:lumMod val="85000"/>
                    <a:lumOff val="15000"/>
                  </a:schemeClr>
                </a:solidFill>
                <a:latin typeface="Poppins Medium" pitchFamily="2" charset="77"/>
                <a:cs typeface="Poppins Medium" pitchFamily="2" charset="77"/>
              </a:rPr>
              <a:t> Portfolios Ltd – Webinar Disclaimer</a:t>
            </a:r>
          </a:p>
          <a:p>
            <a:pPr algn="just">
              <a:spcBef>
                <a:spcPts val="91"/>
              </a:spcBef>
            </a:pPr>
            <a:endParaRPr lang="en-GB" sz="900" dirty="0">
              <a:solidFill>
                <a:schemeClr val="tx1">
                  <a:lumMod val="85000"/>
                  <a:lumOff val="15000"/>
                </a:schemeClr>
              </a:solidFill>
              <a:latin typeface="Poppins" panose="00000500000000000000" pitchFamily="2" charset="0"/>
              <a:cs typeface="Poppins" panose="00000500000000000000" pitchFamily="2" charset="0"/>
            </a:endParaRPr>
          </a:p>
          <a:p>
            <a:pPr algn="just">
              <a:spcBef>
                <a:spcPts val="91"/>
              </a:spcBef>
            </a:pPr>
            <a:r>
              <a:rPr lang="en-GB" sz="1000" dirty="0">
                <a:solidFill>
                  <a:schemeClr val="tx1">
                    <a:lumMod val="85000"/>
                    <a:lumOff val="15000"/>
                  </a:schemeClr>
                </a:solidFill>
                <a:latin typeface="Poppins" panose="00000500000000000000" pitchFamily="2" charset="0"/>
                <a:cs typeface="Poppins" panose="00000500000000000000" pitchFamily="2" charset="0"/>
              </a:rPr>
              <a:t>This disclaimer applies to ebi webinars, and any documents, information or opinions obtained from or ancillary to the webinars. You are advised to read this disclaimer carefully before accessing, participating in, reading or making any other use of an ebi webinar. ebi makes no representations or warranties about the accuracy or suitability of information provided in the webinars and related materials (such as hand-outs, presentation documents and recordings). The information contained in the webinars and related materials are not intended to constitute advice of any kind or the rendering of consulting, or other professional services. Registering for a Webinar only constitutes an agreement to attend, not a contract for consultancy or advice. Registration does not establish any contractual relationship with </a:t>
            </a:r>
            <a:r>
              <a:rPr lang="en-GB" sz="1000" dirty="0" err="1">
                <a:solidFill>
                  <a:schemeClr val="tx1">
                    <a:lumMod val="85000"/>
                    <a:lumOff val="15000"/>
                  </a:schemeClr>
                </a:solidFill>
                <a:latin typeface="Poppins" panose="00000500000000000000" pitchFamily="2" charset="0"/>
                <a:cs typeface="Poppins" panose="00000500000000000000" pitchFamily="2" charset="0"/>
              </a:rPr>
              <a:t>ebi</a:t>
            </a:r>
            <a:r>
              <a:rPr lang="en-GB" sz="1000" dirty="0">
                <a:solidFill>
                  <a:schemeClr val="tx1">
                    <a:lumMod val="85000"/>
                    <a:lumOff val="15000"/>
                  </a:schemeClr>
                </a:solidFill>
                <a:latin typeface="Poppins" panose="00000500000000000000" pitchFamily="2" charset="0"/>
                <a:cs typeface="Poppins" panose="00000500000000000000" pitchFamily="2" charset="0"/>
              </a:rPr>
              <a:t>. You should consult with a solicitor, authorised financial adviser or other professional to determine what may be best for your individual needs. The opinions expressed in a webinar are those of the author(s) only and may not necessarily represent the views of ebi. This webinar and any documents, information or options contained there is are directed at professional investors and should not be distributed to or relied upon by retail investors. This document is designed for use by and is directed only at persons resident in the UK. All information is provided based understanding of legislation and regulation in force at the time of presentation which are subject to change in the future.</a:t>
            </a:r>
          </a:p>
          <a:p>
            <a:pPr algn="just">
              <a:spcBef>
                <a:spcPts val="91"/>
              </a:spcBef>
            </a:pPr>
            <a:endParaRPr lang="en-GB" sz="1000" dirty="0">
              <a:solidFill>
                <a:schemeClr val="tx1">
                  <a:lumMod val="85000"/>
                  <a:lumOff val="15000"/>
                </a:schemeClr>
              </a:solidFill>
              <a:latin typeface="Poppins" panose="00000500000000000000" pitchFamily="2" charset="0"/>
              <a:cs typeface="Poppins" panose="00000500000000000000" pitchFamily="2" charset="0"/>
            </a:endParaRPr>
          </a:p>
          <a:p>
            <a:pPr algn="just">
              <a:spcBef>
                <a:spcPts val="91"/>
              </a:spcBef>
            </a:pPr>
            <a:r>
              <a:rPr lang="en-GB" sz="1000" dirty="0">
                <a:solidFill>
                  <a:schemeClr val="tx1">
                    <a:lumMod val="85000"/>
                    <a:lumOff val="15000"/>
                  </a:schemeClr>
                </a:solidFill>
                <a:latin typeface="Poppins" panose="00000500000000000000" pitchFamily="2" charset="0"/>
                <a:cs typeface="Poppins" panose="00000500000000000000" pitchFamily="2" charset="0"/>
              </a:rPr>
              <a:t>To the extent permitted by law, ebi and its agents and experts exclude any and all liability for any loss, claim or damage, cost or expense, including any indirect or consequential damages or lost profit, whether arising in negligence or otherwise, suffered in connection with the access to, participation in, or use of the webinar by you or any other person. By acceding to this service, you acknowledge that the information and materials contained in the Webinar may contain inaccuracies or errors. The content of the information provided in the Webinar is for your general information and use only. It is subject to change at any time and without notice. The copyright in the material contained in the webinar solely belongs to ebi and any access to it by the general public does not imply free license to use it unless permitted by law.</a:t>
            </a:r>
          </a:p>
          <a:p>
            <a:pPr algn="just">
              <a:spcBef>
                <a:spcPts val="91"/>
              </a:spcBef>
            </a:pPr>
            <a:endParaRPr lang="en-GB" sz="1000" dirty="0">
              <a:solidFill>
                <a:schemeClr val="tx1">
                  <a:lumMod val="85000"/>
                  <a:lumOff val="15000"/>
                </a:schemeClr>
              </a:solidFill>
              <a:latin typeface="Poppins" panose="00000500000000000000" pitchFamily="2" charset="0"/>
              <a:cs typeface="Poppins" panose="00000500000000000000" pitchFamily="2" charset="0"/>
            </a:endParaRPr>
          </a:p>
          <a:p>
            <a:pPr algn="just">
              <a:spcBef>
                <a:spcPts val="91"/>
              </a:spcBef>
            </a:pPr>
            <a:r>
              <a:rPr lang="en-GB" sz="1000" dirty="0">
                <a:solidFill>
                  <a:schemeClr val="tx1">
                    <a:lumMod val="85000"/>
                    <a:lumOff val="15000"/>
                  </a:schemeClr>
                </a:solidFill>
                <a:latin typeface="Poppins" panose="00000500000000000000" pitchFamily="2" charset="0"/>
                <a:cs typeface="Poppins" panose="00000500000000000000" pitchFamily="2" charset="0"/>
              </a:rPr>
              <a:t>The webinar may include links to other resources or websites. These links are provided for your convenience only and do not signify that </a:t>
            </a:r>
            <a:r>
              <a:rPr lang="en-GB" sz="1000" dirty="0" err="1">
                <a:solidFill>
                  <a:schemeClr val="tx1">
                    <a:lumMod val="85000"/>
                    <a:lumOff val="15000"/>
                  </a:schemeClr>
                </a:solidFill>
                <a:latin typeface="Poppins" panose="00000500000000000000" pitchFamily="2" charset="0"/>
                <a:cs typeface="Poppins" panose="00000500000000000000" pitchFamily="2" charset="0"/>
              </a:rPr>
              <a:t>ebi</a:t>
            </a:r>
            <a:r>
              <a:rPr lang="en-GB" sz="1000" dirty="0">
                <a:solidFill>
                  <a:schemeClr val="tx1">
                    <a:lumMod val="85000"/>
                    <a:lumOff val="15000"/>
                  </a:schemeClr>
                </a:solidFill>
                <a:latin typeface="Poppins" panose="00000500000000000000" pitchFamily="2" charset="0"/>
                <a:cs typeface="Poppins" panose="00000500000000000000" pitchFamily="2" charset="0"/>
              </a:rPr>
              <a:t> endorses, approves, or makes any representation or claim regarding the accuracy, copyright compliance, legality, or any other aspects of, the resource(s) or website(s). You are advised not to send any confidential or sensitive information to ebi in the context of a webinar. </a:t>
            </a:r>
          </a:p>
          <a:p>
            <a:pPr algn="just">
              <a:spcBef>
                <a:spcPts val="91"/>
              </a:spcBef>
            </a:pPr>
            <a:endParaRPr lang="en-GB" sz="1000" b="1" dirty="0">
              <a:solidFill>
                <a:schemeClr val="tx1">
                  <a:lumMod val="85000"/>
                  <a:lumOff val="15000"/>
                </a:schemeClr>
              </a:solidFill>
              <a:latin typeface="Poppins" panose="00000500000000000000" pitchFamily="2" charset="0"/>
              <a:cs typeface="Poppins" panose="00000500000000000000" pitchFamily="2" charset="0"/>
            </a:endParaRPr>
          </a:p>
          <a:p>
            <a:pPr algn="just">
              <a:spcBef>
                <a:spcPts val="91"/>
              </a:spcBef>
            </a:pPr>
            <a:r>
              <a:rPr lang="en-US" sz="1000" b="1" dirty="0">
                <a:solidFill>
                  <a:schemeClr val="tx1">
                    <a:lumMod val="85000"/>
                    <a:lumOff val="15000"/>
                  </a:schemeClr>
                </a:solidFill>
                <a:latin typeface="Poppins SemiBold" pitchFamily="2" charset="77"/>
                <a:cs typeface="Poppins SemiBold" pitchFamily="2" charset="77"/>
              </a:rPr>
              <a:t>The price of shares and investments and the income derived from them can go down as well as up, and investors may not get back the amount they invested. Past performance is not necessarily a guide to future performance.</a:t>
            </a:r>
            <a:endParaRPr lang="en-GB" sz="1000" b="1" dirty="0">
              <a:solidFill>
                <a:schemeClr val="tx1">
                  <a:lumMod val="85000"/>
                  <a:lumOff val="15000"/>
                </a:schemeClr>
              </a:solidFill>
              <a:latin typeface="Poppins SemiBold" pitchFamily="2" charset="77"/>
              <a:cs typeface="Poppins SemiBold" pitchFamily="2" charset="77"/>
            </a:endParaRPr>
          </a:p>
          <a:p>
            <a:pPr algn="just">
              <a:spcBef>
                <a:spcPts val="91"/>
              </a:spcBef>
            </a:pPr>
            <a:endParaRPr lang="en-GB" sz="1000" b="1" dirty="0">
              <a:solidFill>
                <a:schemeClr val="tx1">
                  <a:lumMod val="85000"/>
                  <a:lumOff val="15000"/>
                </a:schemeClr>
              </a:solidFill>
              <a:latin typeface="Poppins SemiBold" pitchFamily="2" charset="77"/>
              <a:cs typeface="Poppins SemiBold" pitchFamily="2" charset="77"/>
            </a:endParaRPr>
          </a:p>
          <a:p>
            <a:pPr algn="just">
              <a:spcBef>
                <a:spcPts val="91"/>
              </a:spcBef>
            </a:pPr>
            <a:r>
              <a:rPr lang="en-GB" sz="1000" b="1" dirty="0">
                <a:solidFill>
                  <a:schemeClr val="tx1">
                    <a:lumMod val="85000"/>
                    <a:lumOff val="15000"/>
                  </a:schemeClr>
                </a:solidFill>
                <a:latin typeface="Poppins SemiBold" pitchFamily="2" charset="77"/>
                <a:cs typeface="Poppins SemiBold" pitchFamily="2" charset="77"/>
              </a:rPr>
              <a:t>For financial advisors only. This document is intended solely for individuals or entities that meet the professional client criteria as outlined in COBS 3 of the FCA handbook. It is not intended for use by, nor should it be distributed to retail clients under any circumstances.</a:t>
            </a:r>
          </a:p>
          <a:p>
            <a:pPr algn="just">
              <a:spcBef>
                <a:spcPts val="91"/>
              </a:spcBef>
            </a:pPr>
            <a:endParaRPr lang="en-GB" sz="1000" dirty="0">
              <a:solidFill>
                <a:schemeClr val="tx1">
                  <a:lumMod val="85000"/>
                  <a:lumOff val="15000"/>
                </a:schemeClr>
              </a:solidFill>
              <a:latin typeface="Poppins" panose="00000500000000000000" pitchFamily="2" charset="0"/>
              <a:cs typeface="Poppins" panose="00000500000000000000" pitchFamily="2" charset="0"/>
            </a:endParaRPr>
          </a:p>
          <a:p>
            <a:pPr algn="just">
              <a:spcBef>
                <a:spcPts val="91"/>
              </a:spcBef>
            </a:pPr>
            <a:r>
              <a:rPr lang="en-GB" sz="1000" b="0" i="0" dirty="0">
                <a:solidFill>
                  <a:schemeClr val="tx1">
                    <a:lumMod val="85000"/>
                    <a:lumOff val="15000"/>
                  </a:schemeClr>
                </a:solidFill>
                <a:effectLst/>
                <a:latin typeface="Poppins" panose="00000500000000000000" pitchFamily="2" charset="0"/>
                <a:cs typeface="Poppins" panose="00000500000000000000" pitchFamily="2" charset="0"/>
              </a:rPr>
              <a:t>© 2026 </a:t>
            </a:r>
            <a:r>
              <a:rPr lang="en-GB" sz="1000" b="0" i="0" dirty="0" err="1">
                <a:solidFill>
                  <a:schemeClr val="tx1">
                    <a:lumMod val="85000"/>
                    <a:lumOff val="15000"/>
                  </a:schemeClr>
                </a:solidFill>
                <a:effectLst/>
                <a:latin typeface="Poppins" panose="00000500000000000000" pitchFamily="2" charset="0"/>
                <a:cs typeface="Poppins" panose="00000500000000000000" pitchFamily="2" charset="0"/>
              </a:rPr>
              <a:t>ebi</a:t>
            </a:r>
            <a:r>
              <a:rPr lang="en-GB" sz="1000" b="0" i="0" dirty="0">
                <a:solidFill>
                  <a:schemeClr val="tx1">
                    <a:lumMod val="85000"/>
                    <a:lumOff val="15000"/>
                  </a:schemeClr>
                </a:solidFill>
                <a:effectLst/>
                <a:latin typeface="Poppins" panose="00000500000000000000" pitchFamily="2" charset="0"/>
                <a:cs typeface="Poppins" panose="00000500000000000000" pitchFamily="2" charset="0"/>
              </a:rPr>
              <a:t> Portfolios Ltd. All rights reserved. Issued by </a:t>
            </a:r>
            <a:r>
              <a:rPr lang="en-GB" sz="1000" b="0" i="0" dirty="0" err="1">
                <a:solidFill>
                  <a:schemeClr val="tx1">
                    <a:lumMod val="85000"/>
                    <a:lumOff val="15000"/>
                  </a:schemeClr>
                </a:solidFill>
                <a:effectLst/>
                <a:latin typeface="Poppins" panose="00000500000000000000" pitchFamily="2" charset="0"/>
                <a:cs typeface="Poppins" panose="00000500000000000000" pitchFamily="2" charset="0"/>
              </a:rPr>
              <a:t>ebi</a:t>
            </a:r>
            <a:r>
              <a:rPr lang="en-GB" sz="1000" b="0" i="0" dirty="0">
                <a:solidFill>
                  <a:schemeClr val="tx1">
                    <a:lumMod val="85000"/>
                    <a:lumOff val="15000"/>
                  </a:schemeClr>
                </a:solidFill>
                <a:effectLst/>
                <a:latin typeface="Poppins" panose="00000500000000000000" pitchFamily="2" charset="0"/>
                <a:cs typeface="Poppins" panose="00000500000000000000" pitchFamily="2" charset="0"/>
              </a:rPr>
              <a:t> Portfolios Ltd. </a:t>
            </a:r>
            <a:r>
              <a:rPr lang="en-GB" sz="1000" b="0" i="0" dirty="0" err="1">
                <a:solidFill>
                  <a:schemeClr val="tx1">
                    <a:lumMod val="85000"/>
                    <a:lumOff val="15000"/>
                  </a:schemeClr>
                </a:solidFill>
                <a:effectLst/>
                <a:latin typeface="Poppins" panose="00000500000000000000" pitchFamily="2" charset="0"/>
                <a:cs typeface="Poppins" panose="00000500000000000000" pitchFamily="2" charset="0"/>
              </a:rPr>
              <a:t>ebi</a:t>
            </a:r>
            <a:r>
              <a:rPr lang="en-GB" sz="1000" b="0" i="0" dirty="0">
                <a:solidFill>
                  <a:schemeClr val="tx1">
                    <a:lumMod val="85000"/>
                    <a:lumOff val="15000"/>
                  </a:schemeClr>
                </a:solidFill>
                <a:effectLst/>
                <a:latin typeface="Poppins" panose="00000500000000000000" pitchFamily="2" charset="0"/>
                <a:cs typeface="Poppins" panose="00000500000000000000" pitchFamily="2" charset="0"/>
              </a:rPr>
              <a:t> Portfolios Ltd is authorised and regulated by the Financial Conduct Authority (FRN: 581079). Registered in England, Company Number 07473221. Registered Address: Aurora, </a:t>
            </a:r>
            <a:r>
              <a:rPr lang="en-GB" sz="1000" b="0" i="0" dirty="0" err="1">
                <a:solidFill>
                  <a:schemeClr val="tx1">
                    <a:lumMod val="85000"/>
                    <a:lumOff val="15000"/>
                  </a:schemeClr>
                </a:solidFill>
                <a:effectLst/>
                <a:latin typeface="Poppins" panose="00000500000000000000" pitchFamily="2" charset="0"/>
                <a:cs typeface="Poppins" panose="00000500000000000000" pitchFamily="2" charset="0"/>
              </a:rPr>
              <a:t>Counterslip</a:t>
            </a:r>
            <a:r>
              <a:rPr lang="en-GB" sz="1000" b="0" i="0" dirty="0">
                <a:solidFill>
                  <a:schemeClr val="tx1">
                    <a:lumMod val="85000"/>
                    <a:lumOff val="15000"/>
                  </a:schemeClr>
                </a:solidFill>
                <a:effectLst/>
                <a:latin typeface="Poppins" panose="00000500000000000000" pitchFamily="2" charset="0"/>
                <a:cs typeface="Poppins" panose="00000500000000000000" pitchFamily="2" charset="0"/>
              </a:rPr>
              <a:t>, Bristol, BS1 6BX</a:t>
            </a:r>
            <a:endParaRPr sz="1000" dirty="0">
              <a:solidFill>
                <a:schemeClr val="tx1">
                  <a:lumMod val="85000"/>
                  <a:lumOff val="15000"/>
                </a:schemeClr>
              </a:solidFill>
              <a:latin typeface="Poppins" panose="00000500000000000000" pitchFamily="2" charset="0"/>
              <a:cs typeface="Poppins" panose="00000500000000000000" pitchFamily="2" charset="0"/>
            </a:endParaRPr>
          </a:p>
        </p:txBody>
      </p:sp>
      <p:pic>
        <p:nvPicPr>
          <p:cNvPr id="5" name="Picture 4">
            <a:extLst>
              <a:ext uri="{FF2B5EF4-FFF2-40B4-BE49-F238E27FC236}">
                <a16:creationId xmlns:a16="http://schemas.microsoft.com/office/drawing/2014/main" id="{351D64AE-DCD1-CD59-F5D4-AC787617F7BA}"/>
              </a:ext>
            </a:extLst>
          </p:cNvPr>
          <p:cNvPicPr>
            <a:picLocks noChangeAspect="1"/>
          </p:cNvPicPr>
          <p:nvPr/>
        </p:nvPicPr>
        <p:blipFill>
          <a:blip r:embed="rId3"/>
          <a:stretch>
            <a:fillRect/>
          </a:stretch>
        </p:blipFill>
        <p:spPr>
          <a:xfrm>
            <a:off x="318221" y="589961"/>
            <a:ext cx="1217719" cy="463894"/>
          </a:xfrm>
          <a:prstGeom prst="rect">
            <a:avLst/>
          </a:prstGeom>
        </p:spPr>
      </p:pic>
    </p:spTree>
    <p:extLst>
      <p:ext uri="{BB962C8B-B14F-4D97-AF65-F5344CB8AC3E}">
        <p14:creationId xmlns:p14="http://schemas.microsoft.com/office/powerpoint/2010/main" val="393293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2EC39-13C5-3CDF-6019-58DB8A34967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62AF3C8-4FB6-8D6E-801B-6ECD5B41E46F}"/>
              </a:ext>
            </a:extLst>
          </p:cNvPr>
          <p:cNvSpPr/>
          <p:nvPr/>
        </p:nvSpPr>
        <p:spPr>
          <a:xfrm>
            <a:off x="532833" y="1374094"/>
            <a:ext cx="10908299" cy="5724130"/>
          </a:xfrm>
          <a:prstGeom prst="rect">
            <a:avLst/>
          </a:prstGeom>
          <a:solidFill>
            <a:srgbClr val="332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15024B2-E67F-3011-8CAE-73DF759E5BB5}"/>
              </a:ext>
            </a:extLst>
          </p:cNvPr>
          <p:cNvPicPr>
            <a:picLocks noChangeAspect="1"/>
          </p:cNvPicPr>
          <p:nvPr/>
        </p:nvPicPr>
        <p:blipFill>
          <a:blip r:embed="rId3"/>
          <a:stretch>
            <a:fillRect/>
          </a:stretch>
        </p:blipFill>
        <p:spPr>
          <a:xfrm>
            <a:off x="750867" y="614663"/>
            <a:ext cx="1217719" cy="463894"/>
          </a:xfrm>
          <a:prstGeom prst="rect">
            <a:avLst/>
          </a:prstGeom>
        </p:spPr>
      </p:pic>
      <p:sp>
        <p:nvSpPr>
          <p:cNvPr id="12" name="TextBox 11">
            <a:extLst>
              <a:ext uri="{FF2B5EF4-FFF2-40B4-BE49-F238E27FC236}">
                <a16:creationId xmlns:a16="http://schemas.microsoft.com/office/drawing/2014/main" id="{7E63FDA5-21B1-D44B-A3E0-44C0B0AC2DA5}"/>
              </a:ext>
            </a:extLst>
          </p:cNvPr>
          <p:cNvSpPr txBox="1"/>
          <p:nvPr/>
        </p:nvSpPr>
        <p:spPr>
          <a:xfrm>
            <a:off x="788967" y="1833181"/>
            <a:ext cx="3884397" cy="830997"/>
          </a:xfrm>
          <a:prstGeom prst="rect">
            <a:avLst/>
          </a:prstGeom>
          <a:noFill/>
        </p:spPr>
        <p:txBody>
          <a:bodyPr wrap="none" rtlCol="0">
            <a:spAutoFit/>
          </a:bodyPr>
          <a:lstStyle/>
          <a:p>
            <a:r>
              <a:rPr lang="en-US" sz="4800" dirty="0">
                <a:solidFill>
                  <a:schemeClr val="bg1"/>
                </a:solidFill>
                <a:latin typeface="Poppins ExtraLight" pitchFamily="2" charset="77"/>
                <a:cs typeface="Poppins ExtraLight" pitchFamily="2" charset="77"/>
              </a:rPr>
              <a:t>Get in touch</a:t>
            </a:r>
            <a:endParaRPr lang="en-US" sz="4800" dirty="0">
              <a:solidFill>
                <a:schemeClr val="bg1"/>
              </a:solidFill>
              <a:latin typeface="Poppins" pitchFamily="2" charset="77"/>
              <a:cs typeface="Poppins" pitchFamily="2" charset="77"/>
            </a:endParaRPr>
          </a:p>
        </p:txBody>
      </p:sp>
      <p:sp>
        <p:nvSpPr>
          <p:cNvPr id="3" name="TextBox 2">
            <a:extLst>
              <a:ext uri="{FF2B5EF4-FFF2-40B4-BE49-F238E27FC236}">
                <a16:creationId xmlns:a16="http://schemas.microsoft.com/office/drawing/2014/main" id="{BA534AFF-EDB5-7F69-652B-25136B291090}"/>
              </a:ext>
            </a:extLst>
          </p:cNvPr>
          <p:cNvSpPr txBox="1"/>
          <p:nvPr/>
        </p:nvSpPr>
        <p:spPr>
          <a:xfrm>
            <a:off x="818102" y="3019819"/>
            <a:ext cx="2377574" cy="492443"/>
          </a:xfrm>
          <a:prstGeom prst="rect">
            <a:avLst/>
          </a:prstGeom>
          <a:noFill/>
        </p:spPr>
        <p:txBody>
          <a:bodyPr wrap="none" rtlCol="0">
            <a:spAutoFit/>
          </a:bodyPr>
          <a:lstStyle/>
          <a:p>
            <a:r>
              <a:rPr lang="en-GB" sz="2600" b="1" u="none" strike="noStrike" dirty="0" err="1">
                <a:solidFill>
                  <a:schemeClr val="bg1"/>
                </a:solidFill>
                <a:effectLst/>
                <a:latin typeface="Poppins SemiBold" pitchFamily="2" charset="77"/>
                <a:cs typeface="Poppins SemiBold" pitchFamily="2" charset="77"/>
              </a:rPr>
              <a:t>ebi</a:t>
            </a:r>
            <a:r>
              <a:rPr lang="en-GB" sz="2600" b="1" u="none" strike="noStrike" dirty="0">
                <a:solidFill>
                  <a:schemeClr val="bg1"/>
                </a:solidFill>
                <a:effectLst/>
                <a:latin typeface="Poppins SemiBold" pitchFamily="2" charset="77"/>
                <a:cs typeface="Poppins SemiBold" pitchFamily="2" charset="77"/>
              </a:rPr>
              <a:t> Portfolios</a:t>
            </a:r>
            <a:endParaRPr lang="en-US" sz="2600" b="1" dirty="0">
              <a:solidFill>
                <a:schemeClr val="bg1"/>
              </a:solidFill>
              <a:latin typeface="Poppins SemiBold" pitchFamily="2" charset="77"/>
              <a:cs typeface="Poppins SemiBold" pitchFamily="2" charset="77"/>
            </a:endParaRPr>
          </a:p>
        </p:txBody>
      </p:sp>
      <p:sp>
        <p:nvSpPr>
          <p:cNvPr id="5" name="TextBox 4">
            <a:extLst>
              <a:ext uri="{FF2B5EF4-FFF2-40B4-BE49-F238E27FC236}">
                <a16:creationId xmlns:a16="http://schemas.microsoft.com/office/drawing/2014/main" id="{527A0C36-114D-8757-4A84-3264037943A9}"/>
              </a:ext>
            </a:extLst>
          </p:cNvPr>
          <p:cNvSpPr txBox="1"/>
          <p:nvPr/>
        </p:nvSpPr>
        <p:spPr>
          <a:xfrm>
            <a:off x="818102" y="3515068"/>
            <a:ext cx="4196050" cy="1506118"/>
          </a:xfrm>
          <a:prstGeom prst="rect">
            <a:avLst/>
          </a:prstGeom>
          <a:noFill/>
        </p:spPr>
        <p:txBody>
          <a:bodyPr wrap="square" rtlCol="0">
            <a:spAutoFit/>
          </a:bodyPr>
          <a:lstStyle/>
          <a:p>
            <a:pPr>
              <a:lnSpc>
                <a:spcPct val="150000"/>
              </a:lnSpc>
            </a:pPr>
            <a:r>
              <a:rPr lang="en-GB" sz="2100" dirty="0">
                <a:solidFill>
                  <a:schemeClr val="bg1"/>
                </a:solidFill>
                <a:latin typeface="Poppins" pitchFamily="2" charset="77"/>
                <a:cs typeface="Poppins" pitchFamily="2" charset="77"/>
              </a:rPr>
              <a:t>E: enquiries@ebi.co.uk</a:t>
            </a:r>
          </a:p>
          <a:p>
            <a:pPr>
              <a:lnSpc>
                <a:spcPct val="150000"/>
              </a:lnSpc>
            </a:pPr>
            <a:r>
              <a:rPr lang="en-GB" sz="2100" dirty="0">
                <a:solidFill>
                  <a:schemeClr val="bg1"/>
                </a:solidFill>
                <a:latin typeface="Poppins" pitchFamily="2" charset="77"/>
                <a:cs typeface="Poppins" pitchFamily="2" charset="77"/>
              </a:rPr>
              <a:t>T: 01922 472226</a:t>
            </a:r>
          </a:p>
          <a:p>
            <a:pPr>
              <a:lnSpc>
                <a:spcPct val="150000"/>
              </a:lnSpc>
            </a:pPr>
            <a:r>
              <a:rPr lang="en-GB" sz="2100" dirty="0">
                <a:solidFill>
                  <a:schemeClr val="bg1"/>
                </a:solidFill>
                <a:latin typeface="Poppins" pitchFamily="2" charset="77"/>
                <a:cs typeface="Poppins" pitchFamily="2" charset="77"/>
              </a:rPr>
              <a:t>W: </a:t>
            </a:r>
            <a:r>
              <a:rPr lang="en-GB" sz="2100" dirty="0" err="1">
                <a:solidFill>
                  <a:schemeClr val="bg1"/>
                </a:solidFill>
                <a:latin typeface="Poppins" pitchFamily="2" charset="77"/>
                <a:cs typeface="Poppins" pitchFamily="2" charset="77"/>
              </a:rPr>
              <a:t>ebi.co.uk</a:t>
            </a:r>
            <a:endParaRPr lang="en-US" sz="2100" dirty="0">
              <a:solidFill>
                <a:schemeClr val="bg1"/>
              </a:solidFill>
              <a:latin typeface="Poppins" pitchFamily="2" charset="77"/>
              <a:cs typeface="Poppins" pitchFamily="2" charset="77"/>
            </a:endParaRPr>
          </a:p>
        </p:txBody>
      </p:sp>
      <p:sp>
        <p:nvSpPr>
          <p:cNvPr id="8" name="TextBox 7">
            <a:extLst>
              <a:ext uri="{FF2B5EF4-FFF2-40B4-BE49-F238E27FC236}">
                <a16:creationId xmlns:a16="http://schemas.microsoft.com/office/drawing/2014/main" id="{CB2F6962-67FF-A2BA-8F53-6E82D93AD214}"/>
              </a:ext>
            </a:extLst>
          </p:cNvPr>
          <p:cNvSpPr txBox="1"/>
          <p:nvPr/>
        </p:nvSpPr>
        <p:spPr>
          <a:xfrm>
            <a:off x="818102" y="5457987"/>
            <a:ext cx="8809992" cy="415498"/>
          </a:xfrm>
          <a:prstGeom prst="rect">
            <a:avLst/>
          </a:prstGeom>
          <a:noFill/>
        </p:spPr>
        <p:txBody>
          <a:bodyPr wrap="square" rtlCol="0">
            <a:spAutoFit/>
          </a:bodyPr>
          <a:lstStyle/>
          <a:p>
            <a:r>
              <a:rPr lang="en-GB" sz="2100" dirty="0">
                <a:solidFill>
                  <a:schemeClr val="bg1"/>
                </a:solidFill>
                <a:latin typeface="Poppins" pitchFamily="2" charset="77"/>
                <a:cs typeface="Poppins" pitchFamily="2" charset="77"/>
              </a:rPr>
              <a:t>More ebi Events can be found here: </a:t>
            </a:r>
            <a:r>
              <a:rPr lang="en-GB" sz="2100" dirty="0" err="1">
                <a:solidFill>
                  <a:schemeClr val="bg1">
                    <a:lumMod val="95000"/>
                  </a:schemeClr>
                </a:solidFill>
                <a:latin typeface="Poppins Medium" pitchFamily="2" charset="77"/>
                <a:cs typeface="Poppins Medium" pitchFamily="2" charset="77"/>
              </a:rPr>
              <a:t>ebi.co.uk</a:t>
            </a:r>
            <a:r>
              <a:rPr lang="en-GB" sz="2100" dirty="0">
                <a:solidFill>
                  <a:schemeClr val="bg1">
                    <a:lumMod val="95000"/>
                  </a:schemeClr>
                </a:solidFill>
                <a:latin typeface="Poppins Medium" pitchFamily="2" charset="77"/>
                <a:cs typeface="Poppins Medium" pitchFamily="2" charset="77"/>
              </a:rPr>
              <a:t>/events</a:t>
            </a:r>
            <a:endParaRPr lang="en-US" sz="2100" dirty="0">
              <a:solidFill>
                <a:schemeClr val="bg1"/>
              </a:solidFill>
              <a:latin typeface="Poppins Medium" pitchFamily="2" charset="77"/>
              <a:cs typeface="Poppins Medium" pitchFamily="2" charset="77"/>
            </a:endParaRPr>
          </a:p>
        </p:txBody>
      </p:sp>
    </p:spTree>
    <p:extLst>
      <p:ext uri="{BB962C8B-B14F-4D97-AF65-F5344CB8AC3E}">
        <p14:creationId xmlns:p14="http://schemas.microsoft.com/office/powerpoint/2010/main" val="778818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183CC0D-F713-09A9-6FED-23EBD5E17B3B}"/>
            </a:ext>
          </a:extLst>
        </p:cNvPr>
        <p:cNvGrpSpPr/>
        <p:nvPr/>
      </p:nvGrpSpPr>
      <p:grpSpPr>
        <a:xfrm>
          <a:off x="0" y="0"/>
          <a:ext cx="0" cy="0"/>
          <a:chOff x="0" y="0"/>
          <a:chExt cx="0" cy="0"/>
        </a:xfrm>
      </p:grpSpPr>
      <p:pic>
        <p:nvPicPr>
          <p:cNvPr id="2" name="Picture 1" descr="No alternative text description for this image">
            <a:extLst>
              <a:ext uri="{FF2B5EF4-FFF2-40B4-BE49-F238E27FC236}">
                <a16:creationId xmlns:a16="http://schemas.microsoft.com/office/drawing/2014/main" id="{69B7FC69-9A6E-47BA-F1B5-8C30503E8B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1436"/>
            <a:ext cx="12192000" cy="800752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343AFEA-0E79-C5D0-ECC8-834D7D1203DC}"/>
              </a:ext>
            </a:extLst>
          </p:cNvPr>
          <p:cNvSpPr/>
          <p:nvPr/>
        </p:nvSpPr>
        <p:spPr>
          <a:xfrm>
            <a:off x="277505" y="406922"/>
            <a:ext cx="7772400" cy="778907"/>
          </a:xfrm>
          <a:prstGeom prst="rect">
            <a:avLst/>
          </a:prstGeom>
          <a:solidFill>
            <a:srgbClr val="332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2CFD9E1-5111-DEBA-8252-FA17D822B514}"/>
              </a:ext>
            </a:extLst>
          </p:cNvPr>
          <p:cNvSpPr txBox="1"/>
          <p:nvPr/>
        </p:nvSpPr>
        <p:spPr>
          <a:xfrm>
            <a:off x="413252" y="596184"/>
            <a:ext cx="2651688" cy="461665"/>
          </a:xfrm>
          <a:prstGeom prst="rect">
            <a:avLst/>
          </a:prstGeom>
          <a:noFill/>
        </p:spPr>
        <p:txBody>
          <a:bodyPr wrap="none" rtlCol="0">
            <a:spAutoFit/>
          </a:bodyPr>
          <a:lstStyle/>
          <a:p>
            <a:r>
              <a:rPr lang="en-US" sz="2400" dirty="0">
                <a:solidFill>
                  <a:schemeClr val="bg1"/>
                </a:solidFill>
                <a:latin typeface="Poppins Medium" pitchFamily="2" charset="77"/>
                <a:cs typeface="Poppins Medium" pitchFamily="2" charset="77"/>
              </a:rPr>
              <a:t>Success in 2025</a:t>
            </a:r>
          </a:p>
        </p:txBody>
      </p:sp>
    </p:spTree>
    <p:extLst>
      <p:ext uri="{BB962C8B-B14F-4D97-AF65-F5344CB8AC3E}">
        <p14:creationId xmlns:p14="http://schemas.microsoft.com/office/powerpoint/2010/main" val="294291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8883A9F-2B5B-6C45-EDE4-82418B2B7689}"/>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F7DD00F5-E843-9A21-6C25-00704B663117}"/>
              </a:ext>
            </a:extLst>
          </p:cNvPr>
          <p:cNvSpPr/>
          <p:nvPr/>
        </p:nvSpPr>
        <p:spPr>
          <a:xfrm>
            <a:off x="277505" y="406922"/>
            <a:ext cx="7772400" cy="778907"/>
          </a:xfrm>
          <a:prstGeom prst="rect">
            <a:avLst/>
          </a:prstGeom>
          <a:solidFill>
            <a:srgbClr val="332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AF41B7F-6A37-A096-8212-A4B7267FAFF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9955" y="1342612"/>
            <a:ext cx="8663733" cy="4216350"/>
          </a:xfrm>
          <a:prstGeom prst="rect">
            <a:avLst/>
          </a:prstGeom>
        </p:spPr>
      </p:pic>
      <p:pic>
        <p:nvPicPr>
          <p:cNvPr id="4" name="Picture 3">
            <a:extLst>
              <a:ext uri="{FF2B5EF4-FFF2-40B4-BE49-F238E27FC236}">
                <a16:creationId xmlns:a16="http://schemas.microsoft.com/office/drawing/2014/main" id="{B2ADBB4B-5C81-A699-F18C-7488FFB433D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537894" y="1436547"/>
            <a:ext cx="2162478" cy="2133644"/>
          </a:xfrm>
          <a:prstGeom prst="rect">
            <a:avLst/>
          </a:prstGeom>
        </p:spPr>
      </p:pic>
      <p:sp>
        <p:nvSpPr>
          <p:cNvPr id="7" name="TextBox 6">
            <a:extLst>
              <a:ext uri="{FF2B5EF4-FFF2-40B4-BE49-F238E27FC236}">
                <a16:creationId xmlns:a16="http://schemas.microsoft.com/office/drawing/2014/main" id="{D6BE1F5F-A862-7B99-389F-7AD8F7B9E8F7}"/>
              </a:ext>
            </a:extLst>
          </p:cNvPr>
          <p:cNvSpPr txBox="1"/>
          <p:nvPr/>
        </p:nvSpPr>
        <p:spPr>
          <a:xfrm>
            <a:off x="9477896" y="3781404"/>
            <a:ext cx="2339621" cy="369332"/>
          </a:xfrm>
          <a:prstGeom prst="rect">
            <a:avLst/>
          </a:prstGeom>
          <a:noFill/>
        </p:spPr>
        <p:txBody>
          <a:bodyPr wrap="square" rtlCol="0">
            <a:spAutoFit/>
          </a:bodyPr>
          <a:lstStyle/>
          <a:p>
            <a:pPr algn="ctr"/>
            <a:r>
              <a:rPr lang="en-US" dirty="0">
                <a:latin typeface="Poppins Medium" pitchFamily="2" charset="77"/>
                <a:cs typeface="Poppins Medium" pitchFamily="2" charset="77"/>
              </a:rPr>
              <a:t>Find out more</a:t>
            </a:r>
          </a:p>
        </p:txBody>
      </p:sp>
      <p:pic>
        <p:nvPicPr>
          <p:cNvPr id="8" name="Picture 7">
            <a:extLst>
              <a:ext uri="{FF2B5EF4-FFF2-40B4-BE49-F238E27FC236}">
                <a16:creationId xmlns:a16="http://schemas.microsoft.com/office/drawing/2014/main" id="{E81CFC50-3752-EBA0-A4E4-410ED0F74880}"/>
              </a:ext>
            </a:extLst>
          </p:cNvPr>
          <p:cNvPicPr>
            <a:picLocks noChangeAspect="1"/>
          </p:cNvPicPr>
          <p:nvPr/>
        </p:nvPicPr>
        <p:blipFill>
          <a:blip r:embed="rId5"/>
          <a:stretch>
            <a:fillRect/>
          </a:stretch>
        </p:blipFill>
        <p:spPr>
          <a:xfrm>
            <a:off x="10710424" y="549017"/>
            <a:ext cx="1217719" cy="463894"/>
          </a:xfrm>
          <a:prstGeom prst="rect">
            <a:avLst/>
          </a:prstGeom>
        </p:spPr>
      </p:pic>
      <p:sp>
        <p:nvSpPr>
          <p:cNvPr id="2" name="TextBox 1">
            <a:extLst>
              <a:ext uri="{FF2B5EF4-FFF2-40B4-BE49-F238E27FC236}">
                <a16:creationId xmlns:a16="http://schemas.microsoft.com/office/drawing/2014/main" id="{A5302C02-56F2-461C-0255-F50ACE4813D6}"/>
              </a:ext>
            </a:extLst>
          </p:cNvPr>
          <p:cNvSpPr txBox="1"/>
          <p:nvPr/>
        </p:nvSpPr>
        <p:spPr>
          <a:xfrm>
            <a:off x="249795" y="5596940"/>
            <a:ext cx="11589120" cy="954107"/>
          </a:xfrm>
          <a:prstGeom prst="rect">
            <a:avLst/>
          </a:prstGeom>
          <a:noFill/>
        </p:spPr>
        <p:txBody>
          <a:bodyPr wrap="square" rtlCol="0">
            <a:spAutoFit/>
          </a:bodyPr>
          <a:lstStyle/>
          <a:p>
            <a:r>
              <a:rPr lang="en-US" sz="1400" dirty="0">
                <a:latin typeface="Poppins" pitchFamily="2" charset="77"/>
                <a:cs typeface="Poppins" pitchFamily="2" charset="77"/>
              </a:rPr>
              <a:t>Correct as of 31/12/2025</a:t>
            </a:r>
          </a:p>
          <a:p>
            <a:r>
              <a:rPr lang="en-US" sz="1400" dirty="0">
                <a:latin typeface="Poppins" pitchFamily="2" charset="77"/>
                <a:cs typeface="Poppins" pitchFamily="2" charset="77"/>
              </a:rPr>
              <a:t>*Ongoing Charges Figure for the 60% equity portfolio, other than Cash Plus which is a single portfolio solution.</a:t>
            </a:r>
          </a:p>
          <a:p>
            <a:r>
              <a:rPr lang="en-US" sz="1400" dirty="0">
                <a:latin typeface="Poppins" pitchFamily="2" charset="77"/>
                <a:cs typeface="Poppins" pitchFamily="2" charset="77"/>
              </a:rPr>
              <a:t>Other fees will be payable, such as ebi’s DIM fee of 0.12% and custodian fees and transaction fees. </a:t>
            </a:r>
          </a:p>
          <a:p>
            <a:r>
              <a:rPr lang="en-US" sz="1400" b="1" dirty="0">
                <a:latin typeface="Poppins SemiBold" pitchFamily="2" charset="77"/>
                <a:cs typeface="Poppins SemiBold" pitchFamily="2" charset="77"/>
              </a:rPr>
              <a:t>Past performance is not a reliable indicator of future results.</a:t>
            </a:r>
          </a:p>
        </p:txBody>
      </p:sp>
      <p:sp>
        <p:nvSpPr>
          <p:cNvPr id="11" name="TextBox 10">
            <a:extLst>
              <a:ext uri="{FF2B5EF4-FFF2-40B4-BE49-F238E27FC236}">
                <a16:creationId xmlns:a16="http://schemas.microsoft.com/office/drawing/2014/main" id="{DC6F8743-D337-DFBC-B3B8-62B4CCCC7297}"/>
              </a:ext>
            </a:extLst>
          </p:cNvPr>
          <p:cNvSpPr txBox="1"/>
          <p:nvPr/>
        </p:nvSpPr>
        <p:spPr>
          <a:xfrm>
            <a:off x="413252" y="596184"/>
            <a:ext cx="3869970" cy="461665"/>
          </a:xfrm>
          <a:prstGeom prst="rect">
            <a:avLst/>
          </a:prstGeom>
          <a:noFill/>
        </p:spPr>
        <p:txBody>
          <a:bodyPr wrap="none" rtlCol="0">
            <a:spAutoFit/>
          </a:bodyPr>
          <a:lstStyle/>
          <a:p>
            <a:r>
              <a:rPr lang="en-US" sz="2400" dirty="0">
                <a:solidFill>
                  <a:schemeClr val="bg1"/>
                </a:solidFill>
                <a:latin typeface="Poppins Medium" pitchFamily="2" charset="77"/>
                <a:cs typeface="Poppins Medium" pitchFamily="2" charset="77"/>
              </a:rPr>
              <a:t>ebi: the complete range</a:t>
            </a:r>
          </a:p>
        </p:txBody>
      </p:sp>
    </p:spTree>
    <p:extLst>
      <p:ext uri="{BB962C8B-B14F-4D97-AF65-F5344CB8AC3E}">
        <p14:creationId xmlns:p14="http://schemas.microsoft.com/office/powerpoint/2010/main" val="4098245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54C9B-E5F1-BE09-31A1-6FB930ADBAEB}"/>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9363153D-BB9F-33D5-1FFB-4A2C0FD6B5D0}"/>
              </a:ext>
            </a:extLst>
          </p:cNvPr>
          <p:cNvSpPr/>
          <p:nvPr/>
        </p:nvSpPr>
        <p:spPr>
          <a:xfrm>
            <a:off x="532833" y="1571421"/>
            <a:ext cx="11659165" cy="3184395"/>
          </a:xfrm>
          <a:prstGeom prst="rect">
            <a:avLst/>
          </a:prstGeom>
          <a:solidFill>
            <a:srgbClr val="332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1025E67-2970-A4AD-CFA5-63215AC19C20}"/>
              </a:ext>
            </a:extLst>
          </p:cNvPr>
          <p:cNvSpPr txBox="1"/>
          <p:nvPr/>
        </p:nvSpPr>
        <p:spPr>
          <a:xfrm>
            <a:off x="903368" y="2027672"/>
            <a:ext cx="5214889" cy="1692771"/>
          </a:xfrm>
          <a:prstGeom prst="rect">
            <a:avLst/>
          </a:prstGeom>
          <a:noFill/>
        </p:spPr>
        <p:txBody>
          <a:bodyPr wrap="none" rtlCol="0">
            <a:spAutoFit/>
          </a:bodyPr>
          <a:lstStyle/>
          <a:p>
            <a:r>
              <a:rPr lang="en-GB" sz="5200" b="1" dirty="0">
                <a:solidFill>
                  <a:schemeClr val="bg1"/>
                </a:solidFill>
                <a:latin typeface="Poppins" pitchFamily="2" charset="77"/>
                <a:cs typeface="Poppins" pitchFamily="2" charset="77"/>
              </a:rPr>
              <a:t>Q1 2026</a:t>
            </a:r>
          </a:p>
          <a:p>
            <a:r>
              <a:rPr lang="en-GB" sz="5200" b="1" dirty="0">
                <a:solidFill>
                  <a:schemeClr val="bg1"/>
                </a:solidFill>
                <a:latin typeface="Poppins" pitchFamily="2" charset="77"/>
                <a:cs typeface="Poppins" pitchFamily="2" charset="77"/>
              </a:rPr>
              <a:t>Market Review</a:t>
            </a:r>
            <a:endParaRPr lang="en-US" sz="5200" b="1" dirty="0">
              <a:solidFill>
                <a:schemeClr val="bg1"/>
              </a:solidFill>
              <a:latin typeface="Poppins" pitchFamily="2" charset="77"/>
              <a:cs typeface="Poppins" pitchFamily="2" charset="77"/>
            </a:endParaRPr>
          </a:p>
        </p:txBody>
      </p:sp>
      <p:sp>
        <p:nvSpPr>
          <p:cNvPr id="20" name="TextBox 19">
            <a:extLst>
              <a:ext uri="{FF2B5EF4-FFF2-40B4-BE49-F238E27FC236}">
                <a16:creationId xmlns:a16="http://schemas.microsoft.com/office/drawing/2014/main" id="{C00A7899-1C48-3DBE-4586-AC62EDCF668A}"/>
              </a:ext>
            </a:extLst>
          </p:cNvPr>
          <p:cNvSpPr txBox="1"/>
          <p:nvPr/>
        </p:nvSpPr>
        <p:spPr>
          <a:xfrm>
            <a:off x="943284" y="3781792"/>
            <a:ext cx="6338517" cy="646331"/>
          </a:xfrm>
          <a:prstGeom prst="rect">
            <a:avLst/>
          </a:prstGeom>
          <a:noFill/>
        </p:spPr>
        <p:txBody>
          <a:bodyPr wrap="square" rtlCol="0">
            <a:spAutoFit/>
          </a:bodyPr>
          <a:lstStyle/>
          <a:p>
            <a:r>
              <a:rPr lang="en-US" dirty="0">
                <a:solidFill>
                  <a:schemeClr val="bg1"/>
                </a:solidFill>
                <a:latin typeface="Poppins" pitchFamily="2" charset="77"/>
                <a:cs typeface="Poppins" pitchFamily="2" charset="77"/>
              </a:rPr>
              <a:t>A quarter one macroeconomic overview followed by an asset class review and ebi portfolio update</a:t>
            </a:r>
          </a:p>
        </p:txBody>
      </p:sp>
      <p:sp>
        <p:nvSpPr>
          <p:cNvPr id="7" name="AutoShape 6" descr="Motem">
            <a:extLst>
              <a:ext uri="{FF2B5EF4-FFF2-40B4-BE49-F238E27FC236}">
                <a16:creationId xmlns:a16="http://schemas.microsoft.com/office/drawing/2014/main" id="{5DF4DB70-B372-F992-FDAD-0A4D8C91D5F1}"/>
              </a:ext>
            </a:extLst>
          </p:cNvPr>
          <p:cNvSpPr>
            <a:spLocks noChangeAspect="1" noChangeArrowheads="1"/>
          </p:cNvSpPr>
          <p:nvPr/>
        </p:nvSpPr>
        <p:spPr bwMode="auto">
          <a:xfrm>
            <a:off x="5943600" y="3276600"/>
            <a:ext cx="2602280" cy="26022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AutoShape 10" descr="Motem">
            <a:extLst>
              <a:ext uri="{FF2B5EF4-FFF2-40B4-BE49-F238E27FC236}">
                <a16:creationId xmlns:a16="http://schemas.microsoft.com/office/drawing/2014/main" id="{ECACC06E-5927-FF91-C3F3-A193A447BD77}"/>
              </a:ext>
            </a:extLst>
          </p:cNvPr>
          <p:cNvSpPr>
            <a:spLocks noChangeAspect="1" noChangeArrowheads="1"/>
          </p:cNvSpPr>
          <p:nvPr/>
        </p:nvSpPr>
        <p:spPr bwMode="auto">
          <a:xfrm>
            <a:off x="5943600" y="3276600"/>
            <a:ext cx="2259740" cy="22597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7" name="Picture 26">
            <a:extLst>
              <a:ext uri="{FF2B5EF4-FFF2-40B4-BE49-F238E27FC236}">
                <a16:creationId xmlns:a16="http://schemas.microsoft.com/office/drawing/2014/main" id="{DFECB0EF-FEA9-4039-2B3C-B6E7A7ADA97D}"/>
              </a:ext>
            </a:extLst>
          </p:cNvPr>
          <p:cNvPicPr>
            <a:picLocks noChangeAspect="1"/>
          </p:cNvPicPr>
          <p:nvPr/>
        </p:nvPicPr>
        <p:blipFill>
          <a:blip r:embed="rId3"/>
          <a:stretch>
            <a:fillRect/>
          </a:stretch>
        </p:blipFill>
        <p:spPr>
          <a:xfrm>
            <a:off x="926955" y="708527"/>
            <a:ext cx="1473440" cy="561311"/>
          </a:xfrm>
          <a:prstGeom prst="rect">
            <a:avLst/>
          </a:prstGeom>
        </p:spPr>
      </p:pic>
      <p:grpSp>
        <p:nvGrpSpPr>
          <p:cNvPr id="4" name="Group 3">
            <a:extLst>
              <a:ext uri="{FF2B5EF4-FFF2-40B4-BE49-F238E27FC236}">
                <a16:creationId xmlns:a16="http://schemas.microsoft.com/office/drawing/2014/main" id="{23B957D0-0D39-D19B-D812-9A75422D3BAC}"/>
              </a:ext>
            </a:extLst>
          </p:cNvPr>
          <p:cNvGrpSpPr/>
          <p:nvPr/>
        </p:nvGrpSpPr>
        <p:grpSpPr>
          <a:xfrm>
            <a:off x="0" y="5093722"/>
            <a:ext cx="12192000" cy="2123225"/>
            <a:chOff x="256032" y="2583786"/>
            <a:chExt cx="12192000" cy="2123225"/>
          </a:xfrm>
        </p:grpSpPr>
        <p:grpSp>
          <p:nvGrpSpPr>
            <p:cNvPr id="5" name="Group 4">
              <a:extLst>
                <a:ext uri="{FF2B5EF4-FFF2-40B4-BE49-F238E27FC236}">
                  <a16:creationId xmlns:a16="http://schemas.microsoft.com/office/drawing/2014/main" id="{78EE72FC-C353-E203-4903-E1ECBC463669}"/>
                </a:ext>
              </a:extLst>
            </p:cNvPr>
            <p:cNvGrpSpPr/>
            <p:nvPr/>
          </p:nvGrpSpPr>
          <p:grpSpPr>
            <a:xfrm>
              <a:off x="256032" y="2583789"/>
              <a:ext cx="4479360" cy="2123222"/>
              <a:chOff x="4372934" y="2444952"/>
              <a:chExt cx="5349346" cy="2364320"/>
            </a:xfrm>
          </p:grpSpPr>
          <p:pic>
            <p:nvPicPr>
              <p:cNvPr id="14" name="Picture 2" descr="red and white ship on sea under cloudy sky during daytime">
                <a:extLst>
                  <a:ext uri="{FF2B5EF4-FFF2-40B4-BE49-F238E27FC236}">
                    <a16:creationId xmlns:a16="http://schemas.microsoft.com/office/drawing/2014/main" id="{FE917762-E5A1-D106-D0BB-6DD99E30B7F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446" r="14025"/>
              <a:stretch>
                <a:fillRect/>
              </a:stretch>
            </p:blipFill>
            <p:spPr bwMode="auto">
              <a:xfrm>
                <a:off x="6842643" y="2444952"/>
                <a:ext cx="2879637" cy="23643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lose up view of woman's hands that holds money near the monitors with graphs.">
                <a:extLst>
                  <a:ext uri="{FF2B5EF4-FFF2-40B4-BE49-F238E27FC236}">
                    <a16:creationId xmlns:a16="http://schemas.microsoft.com/office/drawing/2014/main" id="{2071867E-CA3E-1338-A900-307C37CE4D0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754" r="-1"/>
              <a:stretch>
                <a:fillRect/>
              </a:stretch>
            </p:blipFill>
            <p:spPr bwMode="auto">
              <a:xfrm>
                <a:off x="4372934" y="2444952"/>
                <a:ext cx="2469709" cy="2349072"/>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6" descr="red and black metal tower during sunset">
              <a:extLst>
                <a:ext uri="{FF2B5EF4-FFF2-40B4-BE49-F238E27FC236}">
                  <a16:creationId xmlns:a16="http://schemas.microsoft.com/office/drawing/2014/main" id="{2473ECC8-61FC-418E-F0C8-9664DBF6ABF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952" r="12974"/>
            <a:stretch>
              <a:fillRect/>
            </a:stretch>
          </p:blipFill>
          <p:spPr bwMode="auto">
            <a:xfrm>
              <a:off x="4735392" y="2583788"/>
              <a:ext cx="2105025" cy="21095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rump says makes 'no difference' to him if Iran, US reach deal - France 24">
              <a:extLst>
                <a:ext uri="{FF2B5EF4-FFF2-40B4-BE49-F238E27FC236}">
                  <a16:creationId xmlns:a16="http://schemas.microsoft.com/office/drawing/2014/main" id="{3B276149-A189-0F5C-719A-26166F18298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0336" r="21701"/>
            <a:stretch>
              <a:fillRect/>
            </a:stretch>
          </p:blipFill>
          <p:spPr bwMode="auto">
            <a:xfrm>
              <a:off x="6840417" y="2583789"/>
              <a:ext cx="1798740" cy="21095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A white robot is standing in front of a black background">
              <a:extLst>
                <a:ext uri="{FF2B5EF4-FFF2-40B4-BE49-F238E27FC236}">
                  <a16:creationId xmlns:a16="http://schemas.microsoft.com/office/drawing/2014/main" id="{DFC77DBB-B14B-84E5-B33B-99CB279DCB9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2080" r="16978"/>
            <a:stretch>
              <a:fillRect/>
            </a:stretch>
          </p:blipFill>
          <p:spPr bwMode="auto">
            <a:xfrm>
              <a:off x="8639156" y="2583788"/>
              <a:ext cx="1990207" cy="210952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building with columns and a flag">
              <a:extLst>
                <a:ext uri="{FF2B5EF4-FFF2-40B4-BE49-F238E27FC236}">
                  <a16:creationId xmlns:a16="http://schemas.microsoft.com/office/drawing/2014/main" id="{EEA79F34-EDA0-B769-77A5-377FF9F9CE0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8169" r="14357"/>
            <a:stretch>
              <a:fillRect/>
            </a:stretch>
          </p:blipFill>
          <p:spPr bwMode="auto">
            <a:xfrm>
              <a:off x="10629363" y="2583786"/>
              <a:ext cx="1818669" cy="2109527"/>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16">
            <a:extLst>
              <a:ext uri="{FF2B5EF4-FFF2-40B4-BE49-F238E27FC236}">
                <a16:creationId xmlns:a16="http://schemas.microsoft.com/office/drawing/2014/main" id="{C4A3DAC9-EC11-9177-B9B8-70C46CAF5DDA}"/>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167583" y="624788"/>
            <a:ext cx="1777393" cy="1777393"/>
          </a:xfrm>
          <a:prstGeom prst="rect">
            <a:avLst/>
          </a:prstGeom>
        </p:spPr>
      </p:pic>
      <p:pic>
        <p:nvPicPr>
          <p:cNvPr id="18" name="Picture 17">
            <a:extLst>
              <a:ext uri="{FF2B5EF4-FFF2-40B4-BE49-F238E27FC236}">
                <a16:creationId xmlns:a16="http://schemas.microsoft.com/office/drawing/2014/main" id="{C0AE68B7-AC1D-74C3-3E03-CABC1D32CE6C}"/>
              </a:ext>
            </a:extLst>
          </p:cNvPr>
          <p:cNvPicPr>
            <a:picLocks noChangeAspect="1"/>
          </p:cNvPicPr>
          <p:nvPr/>
        </p:nvPicPr>
        <p:blipFill>
          <a:blip r:embed="rId11">
            <a:extLst>
              <a:ext uri="{28A0092B-C50C-407E-A947-70E740481C1C}">
                <a14:useLocalDpi xmlns:a14="http://schemas.microsoft.com/office/drawing/2010/main" val="0"/>
              </a:ext>
            </a:extLst>
          </a:blip>
          <a:srcRect t="1509" b="1509"/>
          <a:stretch/>
        </p:blipFill>
        <p:spPr>
          <a:xfrm>
            <a:off x="9167583" y="2716159"/>
            <a:ext cx="1777393" cy="1723751"/>
          </a:xfrm>
          <a:prstGeom prst="rect">
            <a:avLst/>
          </a:prstGeom>
        </p:spPr>
      </p:pic>
    </p:spTree>
    <p:extLst>
      <p:ext uri="{BB962C8B-B14F-4D97-AF65-F5344CB8AC3E}">
        <p14:creationId xmlns:p14="http://schemas.microsoft.com/office/powerpoint/2010/main" val="929381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2FD3D-5DF6-CCBE-E4E1-F3F7AD51C4F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11EB7D80-B2D1-265C-BF03-2A0E9DCA3474}"/>
              </a:ext>
            </a:extLst>
          </p:cNvPr>
          <p:cNvSpPr/>
          <p:nvPr/>
        </p:nvSpPr>
        <p:spPr>
          <a:xfrm>
            <a:off x="0" y="0"/>
            <a:ext cx="12192000" cy="910094"/>
          </a:xfrm>
          <a:prstGeom prst="rect">
            <a:avLst/>
          </a:prstGeom>
          <a:solidFill>
            <a:srgbClr val="332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DF97428-A1BA-B328-43C1-C2701907E3DF}"/>
              </a:ext>
            </a:extLst>
          </p:cNvPr>
          <p:cNvSpPr txBox="1"/>
          <p:nvPr/>
        </p:nvSpPr>
        <p:spPr>
          <a:xfrm>
            <a:off x="394122" y="293694"/>
            <a:ext cx="6338517" cy="415498"/>
          </a:xfrm>
          <a:prstGeom prst="rect">
            <a:avLst/>
          </a:prstGeom>
          <a:noFill/>
        </p:spPr>
        <p:txBody>
          <a:bodyPr wrap="square" rtlCol="0">
            <a:spAutoFit/>
          </a:bodyPr>
          <a:lstStyle/>
          <a:p>
            <a:r>
              <a:rPr lang="en-US" sz="2100" dirty="0">
                <a:solidFill>
                  <a:schemeClr val="bg1"/>
                </a:solidFill>
                <a:latin typeface="Poppins" pitchFamily="2" charset="77"/>
                <a:cs typeface="Poppins" pitchFamily="2" charset="77"/>
              </a:rPr>
              <a:t>AGENDA</a:t>
            </a:r>
          </a:p>
        </p:txBody>
      </p:sp>
      <p:pic>
        <p:nvPicPr>
          <p:cNvPr id="3" name="Picture 2">
            <a:extLst>
              <a:ext uri="{FF2B5EF4-FFF2-40B4-BE49-F238E27FC236}">
                <a16:creationId xmlns:a16="http://schemas.microsoft.com/office/drawing/2014/main" id="{249C595B-A753-C4F2-9545-D151F2C764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0893" y="313662"/>
            <a:ext cx="827998" cy="315428"/>
          </a:xfrm>
          <a:prstGeom prst="rect">
            <a:avLst/>
          </a:prstGeom>
        </p:spPr>
      </p:pic>
      <p:sp>
        <p:nvSpPr>
          <p:cNvPr id="16" name="TextBox 15">
            <a:extLst>
              <a:ext uri="{FF2B5EF4-FFF2-40B4-BE49-F238E27FC236}">
                <a16:creationId xmlns:a16="http://schemas.microsoft.com/office/drawing/2014/main" id="{6CDC24B1-8296-0196-5840-7CD493E5CCA5}"/>
              </a:ext>
            </a:extLst>
          </p:cNvPr>
          <p:cNvSpPr txBox="1"/>
          <p:nvPr/>
        </p:nvSpPr>
        <p:spPr>
          <a:xfrm>
            <a:off x="418090" y="1659197"/>
            <a:ext cx="6314549" cy="1938992"/>
          </a:xfrm>
          <a:prstGeom prst="rect">
            <a:avLst/>
          </a:prstGeom>
          <a:noFill/>
        </p:spPr>
        <p:txBody>
          <a:bodyPr wrap="none" rtlCol="0">
            <a:spAutoFit/>
          </a:bodyPr>
          <a:lstStyle/>
          <a:p>
            <a:pPr marL="457200" indent="-457200">
              <a:buClr>
                <a:schemeClr val="tx1"/>
              </a:buClr>
              <a:buAutoNum type="arabicPeriod"/>
            </a:pPr>
            <a:r>
              <a:rPr lang="en-US" sz="2400" dirty="0">
                <a:solidFill>
                  <a:schemeClr val="tx1">
                    <a:lumMod val="85000"/>
                    <a:lumOff val="15000"/>
                  </a:schemeClr>
                </a:solidFill>
                <a:latin typeface="Poppins Light" pitchFamily="2" charset="77"/>
                <a:cs typeface="Poppins Light" pitchFamily="2" charset="77"/>
              </a:rPr>
              <a:t>Macro update</a:t>
            </a:r>
          </a:p>
          <a:p>
            <a:pPr marL="457200" indent="-457200">
              <a:buClr>
                <a:schemeClr val="tx1"/>
              </a:buClr>
              <a:buAutoNum type="arabicPeriod"/>
            </a:pPr>
            <a:endParaRPr lang="en-US" sz="2400" dirty="0">
              <a:solidFill>
                <a:schemeClr val="tx1">
                  <a:lumMod val="85000"/>
                  <a:lumOff val="15000"/>
                </a:schemeClr>
              </a:solidFill>
              <a:latin typeface="Poppins Light" pitchFamily="2" charset="77"/>
              <a:cs typeface="Poppins Light" pitchFamily="2" charset="77"/>
            </a:endParaRPr>
          </a:p>
          <a:p>
            <a:pPr marL="457200" indent="-457200">
              <a:buClr>
                <a:schemeClr val="tx1"/>
              </a:buClr>
              <a:buAutoNum type="arabicPeriod"/>
            </a:pPr>
            <a:r>
              <a:rPr lang="en-US" sz="2400" dirty="0">
                <a:solidFill>
                  <a:schemeClr val="tx1">
                    <a:lumMod val="85000"/>
                    <a:lumOff val="15000"/>
                  </a:schemeClr>
                </a:solidFill>
                <a:latin typeface="Poppins Light" pitchFamily="2" charset="77"/>
                <a:cs typeface="Poppins Light" pitchFamily="2" charset="77"/>
              </a:rPr>
              <a:t>ebi portfolio and factor performance</a:t>
            </a:r>
          </a:p>
          <a:p>
            <a:pPr marL="457200" indent="-457200">
              <a:buClr>
                <a:schemeClr val="tx1"/>
              </a:buClr>
              <a:buAutoNum type="arabicPeriod"/>
            </a:pPr>
            <a:endParaRPr lang="en-US" sz="2400" dirty="0">
              <a:solidFill>
                <a:schemeClr val="tx1">
                  <a:lumMod val="85000"/>
                  <a:lumOff val="15000"/>
                </a:schemeClr>
              </a:solidFill>
              <a:latin typeface="Poppins Light" pitchFamily="2" charset="77"/>
              <a:cs typeface="Poppins Light" pitchFamily="2" charset="77"/>
            </a:endParaRPr>
          </a:p>
          <a:p>
            <a:pPr marL="457200" indent="-457200">
              <a:buClr>
                <a:schemeClr val="tx1"/>
              </a:buClr>
              <a:buAutoNum type="arabicPeriod"/>
            </a:pPr>
            <a:r>
              <a:rPr lang="en-US" sz="2400" dirty="0">
                <a:solidFill>
                  <a:schemeClr val="tx1">
                    <a:lumMod val="85000"/>
                    <a:lumOff val="15000"/>
                  </a:schemeClr>
                </a:solidFill>
                <a:latin typeface="Poppins Light" pitchFamily="2" charset="77"/>
                <a:cs typeface="Poppins Light" pitchFamily="2" charset="77"/>
              </a:rPr>
              <a:t>ebi updates</a:t>
            </a:r>
          </a:p>
        </p:txBody>
      </p:sp>
      <p:sp>
        <p:nvSpPr>
          <p:cNvPr id="19" name="TextBox 18">
            <a:extLst>
              <a:ext uri="{FF2B5EF4-FFF2-40B4-BE49-F238E27FC236}">
                <a16:creationId xmlns:a16="http://schemas.microsoft.com/office/drawing/2014/main" id="{812C3227-885F-EAEB-08AF-104AC279F7A5}"/>
              </a:ext>
            </a:extLst>
          </p:cNvPr>
          <p:cNvSpPr txBox="1"/>
          <p:nvPr/>
        </p:nvSpPr>
        <p:spPr>
          <a:xfrm>
            <a:off x="328806" y="6286284"/>
            <a:ext cx="6338517" cy="307777"/>
          </a:xfrm>
          <a:prstGeom prst="rect">
            <a:avLst/>
          </a:prstGeom>
          <a:noFill/>
        </p:spPr>
        <p:txBody>
          <a:bodyPr wrap="square" rtlCol="0">
            <a:spAutoFit/>
          </a:bodyPr>
          <a:lstStyle/>
          <a:p>
            <a:r>
              <a:rPr lang="en-US" sz="1400" dirty="0">
                <a:latin typeface="Poppins" pitchFamily="2" charset="77"/>
                <a:cs typeface="Poppins" pitchFamily="2" charset="77"/>
              </a:rPr>
              <a:t>Q1 2026 MARKET REVIEW</a:t>
            </a:r>
          </a:p>
        </p:txBody>
      </p:sp>
      <p:sp>
        <p:nvSpPr>
          <p:cNvPr id="21" name="TextBox 20">
            <a:extLst>
              <a:ext uri="{FF2B5EF4-FFF2-40B4-BE49-F238E27FC236}">
                <a16:creationId xmlns:a16="http://schemas.microsoft.com/office/drawing/2014/main" id="{7DDB108D-A97B-4459-87FB-AB18F5A7EEEC}"/>
              </a:ext>
            </a:extLst>
          </p:cNvPr>
          <p:cNvSpPr txBox="1"/>
          <p:nvPr/>
        </p:nvSpPr>
        <p:spPr>
          <a:xfrm>
            <a:off x="5455979" y="6286284"/>
            <a:ext cx="6338517" cy="307777"/>
          </a:xfrm>
          <a:prstGeom prst="rect">
            <a:avLst/>
          </a:prstGeom>
          <a:noFill/>
        </p:spPr>
        <p:txBody>
          <a:bodyPr wrap="square" rtlCol="0">
            <a:spAutoFit/>
          </a:bodyPr>
          <a:lstStyle/>
          <a:p>
            <a:pPr algn="r"/>
            <a:r>
              <a:rPr lang="en-US" sz="1400" dirty="0" err="1">
                <a:latin typeface="Poppins" pitchFamily="2" charset="77"/>
                <a:cs typeface="Poppins" pitchFamily="2" charset="77"/>
              </a:rPr>
              <a:t>ebi.co.uk</a:t>
            </a:r>
            <a:endParaRPr lang="en-US" sz="1400" dirty="0">
              <a:latin typeface="Poppins" pitchFamily="2" charset="77"/>
              <a:cs typeface="Poppins" pitchFamily="2" charset="77"/>
            </a:endParaRPr>
          </a:p>
        </p:txBody>
      </p:sp>
      <p:cxnSp>
        <p:nvCxnSpPr>
          <p:cNvPr id="23" name="Straight Connector 22">
            <a:extLst>
              <a:ext uri="{FF2B5EF4-FFF2-40B4-BE49-F238E27FC236}">
                <a16:creationId xmlns:a16="http://schemas.microsoft.com/office/drawing/2014/main" id="{3E9A9947-7DB2-60AB-A481-B7BFBAA94BF3}"/>
              </a:ext>
            </a:extLst>
          </p:cNvPr>
          <p:cNvCxnSpPr/>
          <p:nvPr/>
        </p:nvCxnSpPr>
        <p:spPr>
          <a:xfrm>
            <a:off x="418090" y="6123812"/>
            <a:ext cx="11360077" cy="0"/>
          </a:xfrm>
          <a:prstGeom prst="line">
            <a:avLst/>
          </a:prstGeom>
          <a:ln w="635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00689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6DB7E-D7CC-5470-646D-B59D2DAB18A7}"/>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5E420A65-82B6-0F5B-D7D1-71BC8C26AB2C}"/>
              </a:ext>
            </a:extLst>
          </p:cNvPr>
          <p:cNvSpPr/>
          <p:nvPr/>
        </p:nvSpPr>
        <p:spPr>
          <a:xfrm>
            <a:off x="0" y="0"/>
            <a:ext cx="12192000" cy="6858000"/>
          </a:xfrm>
          <a:prstGeom prst="rect">
            <a:avLst/>
          </a:prstGeom>
          <a:solidFill>
            <a:srgbClr val="332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F90D521-839F-173D-318E-F07E8EB79463}"/>
              </a:ext>
            </a:extLst>
          </p:cNvPr>
          <p:cNvSpPr txBox="1"/>
          <p:nvPr/>
        </p:nvSpPr>
        <p:spPr>
          <a:xfrm>
            <a:off x="2926741" y="2707963"/>
            <a:ext cx="6338517" cy="707886"/>
          </a:xfrm>
          <a:prstGeom prst="rect">
            <a:avLst/>
          </a:prstGeom>
          <a:noFill/>
        </p:spPr>
        <p:txBody>
          <a:bodyPr wrap="square" rtlCol="0">
            <a:spAutoFit/>
          </a:bodyPr>
          <a:lstStyle/>
          <a:p>
            <a:pPr algn="ctr"/>
            <a:r>
              <a:rPr lang="en-US" sz="4000" dirty="0">
                <a:solidFill>
                  <a:schemeClr val="bg1"/>
                </a:solidFill>
                <a:latin typeface="Poppins" pitchFamily="2" charset="77"/>
                <a:cs typeface="Poppins" pitchFamily="2" charset="77"/>
              </a:rPr>
              <a:t>MACRO UPDATE</a:t>
            </a:r>
          </a:p>
        </p:txBody>
      </p:sp>
      <p:pic>
        <p:nvPicPr>
          <p:cNvPr id="3" name="Picture 2">
            <a:extLst>
              <a:ext uri="{FF2B5EF4-FFF2-40B4-BE49-F238E27FC236}">
                <a16:creationId xmlns:a16="http://schemas.microsoft.com/office/drawing/2014/main" id="{FE7EB253-78EB-A601-EB08-BEDBDB35C0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9863" y="1803369"/>
            <a:ext cx="1212273" cy="461819"/>
          </a:xfrm>
          <a:prstGeom prst="rect">
            <a:avLst/>
          </a:prstGeom>
        </p:spPr>
      </p:pic>
      <p:sp>
        <p:nvSpPr>
          <p:cNvPr id="19" name="TextBox 18">
            <a:extLst>
              <a:ext uri="{FF2B5EF4-FFF2-40B4-BE49-F238E27FC236}">
                <a16:creationId xmlns:a16="http://schemas.microsoft.com/office/drawing/2014/main" id="{7C851B1E-945F-7F6F-C3E5-726ECFE09FDE}"/>
              </a:ext>
            </a:extLst>
          </p:cNvPr>
          <p:cNvSpPr txBox="1"/>
          <p:nvPr/>
        </p:nvSpPr>
        <p:spPr>
          <a:xfrm>
            <a:off x="328806" y="6286284"/>
            <a:ext cx="6338517" cy="307777"/>
          </a:xfrm>
          <a:prstGeom prst="rect">
            <a:avLst/>
          </a:prstGeom>
          <a:noFill/>
          <a:ln>
            <a:noFill/>
          </a:ln>
        </p:spPr>
        <p:txBody>
          <a:bodyPr wrap="square" rtlCol="0">
            <a:spAutoFit/>
          </a:bodyPr>
          <a:lstStyle/>
          <a:p>
            <a:r>
              <a:rPr lang="en-US" sz="1400" dirty="0">
                <a:ln>
                  <a:solidFill>
                    <a:schemeClr val="bg1"/>
                  </a:solidFill>
                </a:ln>
                <a:solidFill>
                  <a:schemeClr val="bg1"/>
                </a:solidFill>
                <a:latin typeface="Poppins" pitchFamily="2" charset="77"/>
                <a:cs typeface="Poppins" pitchFamily="2" charset="77"/>
              </a:rPr>
              <a:t>Q1 2026 MARKET REVIEW</a:t>
            </a:r>
          </a:p>
        </p:txBody>
      </p:sp>
      <p:sp>
        <p:nvSpPr>
          <p:cNvPr id="21" name="TextBox 20">
            <a:extLst>
              <a:ext uri="{FF2B5EF4-FFF2-40B4-BE49-F238E27FC236}">
                <a16:creationId xmlns:a16="http://schemas.microsoft.com/office/drawing/2014/main" id="{92DBF084-F3E1-F973-FA50-77AB4F1048B2}"/>
              </a:ext>
            </a:extLst>
          </p:cNvPr>
          <p:cNvSpPr txBox="1"/>
          <p:nvPr/>
        </p:nvSpPr>
        <p:spPr>
          <a:xfrm>
            <a:off x="5455979" y="6286284"/>
            <a:ext cx="6338517" cy="307777"/>
          </a:xfrm>
          <a:prstGeom prst="rect">
            <a:avLst/>
          </a:prstGeom>
          <a:noFill/>
          <a:ln>
            <a:noFill/>
          </a:ln>
        </p:spPr>
        <p:txBody>
          <a:bodyPr wrap="square" rtlCol="0">
            <a:spAutoFit/>
          </a:bodyPr>
          <a:lstStyle/>
          <a:p>
            <a:pPr algn="r"/>
            <a:r>
              <a:rPr lang="en-US" sz="1400" dirty="0" err="1">
                <a:solidFill>
                  <a:schemeClr val="bg1"/>
                </a:solidFill>
                <a:latin typeface="Poppins" pitchFamily="2" charset="77"/>
                <a:cs typeface="Poppins" pitchFamily="2" charset="77"/>
              </a:rPr>
              <a:t>ebi.co.uk</a:t>
            </a:r>
            <a:endParaRPr lang="en-US" sz="1400" dirty="0">
              <a:solidFill>
                <a:schemeClr val="bg1"/>
              </a:solidFill>
              <a:latin typeface="Poppins" pitchFamily="2" charset="77"/>
              <a:cs typeface="Poppins" pitchFamily="2" charset="77"/>
            </a:endParaRPr>
          </a:p>
        </p:txBody>
      </p:sp>
      <p:cxnSp>
        <p:nvCxnSpPr>
          <p:cNvPr id="23" name="Straight Connector 22">
            <a:extLst>
              <a:ext uri="{FF2B5EF4-FFF2-40B4-BE49-F238E27FC236}">
                <a16:creationId xmlns:a16="http://schemas.microsoft.com/office/drawing/2014/main" id="{FC58F1DD-BFB6-EE95-D97C-C1D8A49B29C1}"/>
              </a:ext>
            </a:extLst>
          </p:cNvPr>
          <p:cNvCxnSpPr/>
          <p:nvPr/>
        </p:nvCxnSpPr>
        <p:spPr>
          <a:xfrm>
            <a:off x="418090" y="6123812"/>
            <a:ext cx="11360077"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1340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D6700-0C45-0C18-B9CC-8D05279D3024}"/>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96BE3236-64A2-8C9B-D47F-0450E86E6CD5}"/>
              </a:ext>
            </a:extLst>
          </p:cNvPr>
          <p:cNvSpPr/>
          <p:nvPr/>
        </p:nvSpPr>
        <p:spPr>
          <a:xfrm>
            <a:off x="0" y="0"/>
            <a:ext cx="12192000" cy="910094"/>
          </a:xfrm>
          <a:prstGeom prst="rect">
            <a:avLst/>
          </a:prstGeom>
          <a:solidFill>
            <a:srgbClr val="332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693B045-7C13-7FDC-84CF-28AC3CD4EC84}"/>
              </a:ext>
            </a:extLst>
          </p:cNvPr>
          <p:cNvSpPr txBox="1"/>
          <p:nvPr/>
        </p:nvSpPr>
        <p:spPr>
          <a:xfrm>
            <a:off x="394122" y="293694"/>
            <a:ext cx="6338517" cy="415498"/>
          </a:xfrm>
          <a:prstGeom prst="rect">
            <a:avLst/>
          </a:prstGeom>
          <a:noFill/>
        </p:spPr>
        <p:txBody>
          <a:bodyPr wrap="square" rtlCol="0">
            <a:spAutoFit/>
          </a:bodyPr>
          <a:lstStyle/>
          <a:p>
            <a:r>
              <a:rPr lang="en-US" sz="2100" dirty="0">
                <a:solidFill>
                  <a:schemeClr val="bg1"/>
                </a:solidFill>
                <a:latin typeface="Poppins" pitchFamily="2" charset="77"/>
                <a:cs typeface="Poppins" pitchFamily="2" charset="77"/>
              </a:rPr>
              <a:t>MACRO UPDATE: HEADLINES</a:t>
            </a:r>
          </a:p>
        </p:txBody>
      </p:sp>
      <p:pic>
        <p:nvPicPr>
          <p:cNvPr id="3" name="Picture 2">
            <a:extLst>
              <a:ext uri="{FF2B5EF4-FFF2-40B4-BE49-F238E27FC236}">
                <a16:creationId xmlns:a16="http://schemas.microsoft.com/office/drawing/2014/main" id="{330EE20F-0755-CE6E-F8F0-3EADA6D703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0893" y="313662"/>
            <a:ext cx="827998" cy="315428"/>
          </a:xfrm>
          <a:prstGeom prst="rect">
            <a:avLst/>
          </a:prstGeom>
        </p:spPr>
      </p:pic>
      <p:sp>
        <p:nvSpPr>
          <p:cNvPr id="19" name="TextBox 18">
            <a:extLst>
              <a:ext uri="{FF2B5EF4-FFF2-40B4-BE49-F238E27FC236}">
                <a16:creationId xmlns:a16="http://schemas.microsoft.com/office/drawing/2014/main" id="{C2D03A2A-91D2-C76D-A99D-82C56E56CAE9}"/>
              </a:ext>
            </a:extLst>
          </p:cNvPr>
          <p:cNvSpPr txBox="1"/>
          <p:nvPr/>
        </p:nvSpPr>
        <p:spPr>
          <a:xfrm>
            <a:off x="328806" y="6286284"/>
            <a:ext cx="6338517" cy="307777"/>
          </a:xfrm>
          <a:prstGeom prst="rect">
            <a:avLst/>
          </a:prstGeom>
          <a:noFill/>
        </p:spPr>
        <p:txBody>
          <a:bodyPr wrap="square" rtlCol="0">
            <a:spAutoFit/>
          </a:bodyPr>
          <a:lstStyle/>
          <a:p>
            <a:r>
              <a:rPr lang="en-US" sz="1400" dirty="0">
                <a:latin typeface="Poppins" pitchFamily="2" charset="77"/>
                <a:cs typeface="Poppins" pitchFamily="2" charset="77"/>
              </a:rPr>
              <a:t>Q1 2026 MARKET REVIEW</a:t>
            </a:r>
          </a:p>
        </p:txBody>
      </p:sp>
      <p:sp>
        <p:nvSpPr>
          <p:cNvPr id="21" name="TextBox 20">
            <a:extLst>
              <a:ext uri="{FF2B5EF4-FFF2-40B4-BE49-F238E27FC236}">
                <a16:creationId xmlns:a16="http://schemas.microsoft.com/office/drawing/2014/main" id="{E8C37537-655F-3D6A-6C4C-29327DF03D2E}"/>
              </a:ext>
            </a:extLst>
          </p:cNvPr>
          <p:cNvSpPr txBox="1"/>
          <p:nvPr/>
        </p:nvSpPr>
        <p:spPr>
          <a:xfrm>
            <a:off x="5455979" y="6286284"/>
            <a:ext cx="6338517" cy="307777"/>
          </a:xfrm>
          <a:prstGeom prst="rect">
            <a:avLst/>
          </a:prstGeom>
          <a:noFill/>
        </p:spPr>
        <p:txBody>
          <a:bodyPr wrap="square" rtlCol="0">
            <a:spAutoFit/>
          </a:bodyPr>
          <a:lstStyle/>
          <a:p>
            <a:pPr algn="r"/>
            <a:r>
              <a:rPr lang="en-US" sz="1400" dirty="0" err="1">
                <a:latin typeface="Poppins" pitchFamily="2" charset="77"/>
                <a:cs typeface="Poppins" pitchFamily="2" charset="77"/>
              </a:rPr>
              <a:t>ebi.co.uk</a:t>
            </a:r>
            <a:endParaRPr lang="en-US" sz="1400" dirty="0">
              <a:latin typeface="Poppins" pitchFamily="2" charset="77"/>
              <a:cs typeface="Poppins" pitchFamily="2" charset="77"/>
            </a:endParaRPr>
          </a:p>
        </p:txBody>
      </p:sp>
      <p:cxnSp>
        <p:nvCxnSpPr>
          <p:cNvPr id="23" name="Straight Connector 22">
            <a:extLst>
              <a:ext uri="{FF2B5EF4-FFF2-40B4-BE49-F238E27FC236}">
                <a16:creationId xmlns:a16="http://schemas.microsoft.com/office/drawing/2014/main" id="{C6020B85-71AC-D26F-70DF-59B6F1EC8209}"/>
              </a:ext>
            </a:extLst>
          </p:cNvPr>
          <p:cNvCxnSpPr/>
          <p:nvPr/>
        </p:nvCxnSpPr>
        <p:spPr>
          <a:xfrm>
            <a:off x="418090" y="6123812"/>
            <a:ext cx="11360077" cy="0"/>
          </a:xfrm>
          <a:prstGeom prst="line">
            <a:avLst/>
          </a:prstGeom>
          <a:ln w="6350"/>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474B1BC4-659C-F03A-E8F9-D67E09ECD69C}"/>
              </a:ext>
            </a:extLst>
          </p:cNvPr>
          <p:cNvPicPr>
            <a:picLocks noChangeAspect="1"/>
          </p:cNvPicPr>
          <p:nvPr/>
        </p:nvPicPr>
        <p:blipFill>
          <a:blip r:embed="rId4"/>
          <a:srcRect t="10613"/>
          <a:stretch>
            <a:fillRect/>
          </a:stretch>
        </p:blipFill>
        <p:spPr>
          <a:xfrm>
            <a:off x="236296" y="1707940"/>
            <a:ext cx="7576385" cy="3534895"/>
          </a:xfrm>
          <a:prstGeom prst="rect">
            <a:avLst/>
          </a:prstGeom>
        </p:spPr>
      </p:pic>
      <p:graphicFrame>
        <p:nvGraphicFramePr>
          <p:cNvPr id="5" name="Table 4">
            <a:extLst>
              <a:ext uri="{FF2B5EF4-FFF2-40B4-BE49-F238E27FC236}">
                <a16:creationId xmlns:a16="http://schemas.microsoft.com/office/drawing/2014/main" id="{3D32EFAB-8356-65C3-A4E4-C91A4D03C112}"/>
              </a:ext>
            </a:extLst>
          </p:cNvPr>
          <p:cNvGraphicFramePr>
            <a:graphicFrameLocks noGrp="1"/>
          </p:cNvGraphicFramePr>
          <p:nvPr>
            <p:extLst>
              <p:ext uri="{D42A27DB-BD31-4B8C-83A1-F6EECF244321}">
                <p14:modId xmlns:p14="http://schemas.microsoft.com/office/powerpoint/2010/main" val="2066039155"/>
              </p:ext>
            </p:extLst>
          </p:nvPr>
        </p:nvGraphicFramePr>
        <p:xfrm>
          <a:off x="8059562" y="2928137"/>
          <a:ext cx="3811137" cy="866651"/>
        </p:xfrm>
        <a:graphic>
          <a:graphicData uri="http://schemas.openxmlformats.org/drawingml/2006/table">
            <a:tbl>
              <a:tblPr firstRow="1" firstCol="1" bandRow="1">
                <a:tableStyleId>{5940675A-B579-460E-94D1-54222C63F5DA}</a:tableStyleId>
              </a:tblPr>
              <a:tblGrid>
                <a:gridCol w="957610">
                  <a:extLst>
                    <a:ext uri="{9D8B030D-6E8A-4147-A177-3AD203B41FA5}">
                      <a16:colId xmlns:a16="http://schemas.microsoft.com/office/drawing/2014/main" val="4015714111"/>
                    </a:ext>
                  </a:extLst>
                </a:gridCol>
                <a:gridCol w="969360">
                  <a:extLst>
                    <a:ext uri="{9D8B030D-6E8A-4147-A177-3AD203B41FA5}">
                      <a16:colId xmlns:a16="http://schemas.microsoft.com/office/drawing/2014/main" val="150479466"/>
                    </a:ext>
                  </a:extLst>
                </a:gridCol>
                <a:gridCol w="974396">
                  <a:extLst>
                    <a:ext uri="{9D8B030D-6E8A-4147-A177-3AD203B41FA5}">
                      <a16:colId xmlns:a16="http://schemas.microsoft.com/office/drawing/2014/main" val="3834039967"/>
                    </a:ext>
                  </a:extLst>
                </a:gridCol>
                <a:gridCol w="909771">
                  <a:extLst>
                    <a:ext uri="{9D8B030D-6E8A-4147-A177-3AD203B41FA5}">
                      <a16:colId xmlns:a16="http://schemas.microsoft.com/office/drawing/2014/main" val="3717107192"/>
                    </a:ext>
                  </a:extLst>
                </a:gridCol>
              </a:tblGrid>
              <a:tr h="320040">
                <a:tc gridSpan="4">
                  <a:txBody>
                    <a:bodyPr/>
                    <a:lstStyle/>
                    <a:p>
                      <a:pPr algn="ctr">
                        <a:lnSpc>
                          <a:spcPct val="107000"/>
                        </a:lnSpc>
                        <a:spcAft>
                          <a:spcPts val="800"/>
                        </a:spcAft>
                        <a:buNone/>
                      </a:pPr>
                      <a:r>
                        <a:rPr lang="en-GB" sz="1400" b="0" i="0" kern="100" dirty="0">
                          <a:effectLst/>
                          <a:latin typeface="Poppins Medium" pitchFamily="2" charset="77"/>
                          <a:cs typeface="Poppins Medium" pitchFamily="2" charset="77"/>
                        </a:rPr>
                        <a:t>Global Bond Market (%)</a:t>
                      </a:r>
                      <a:endParaRPr lang="en-GB" sz="1400" b="0" i="0" kern="100" dirty="0">
                        <a:effectLst/>
                        <a:latin typeface="Poppins Medium" pitchFamily="2" charset="77"/>
                        <a:ea typeface="Aptos" panose="020B0004020202020204" pitchFamily="34" charset="0"/>
                        <a:cs typeface="Poppins Medium" pitchFamily="2" charset="77"/>
                      </a:endParaRPr>
                    </a:p>
                  </a:txBody>
                  <a:tcPr marL="100584" marR="100584" marT="0" marB="0" anchor="ct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632991498"/>
                  </a:ext>
                </a:extLst>
              </a:tr>
              <a:tr h="546611">
                <a:tc>
                  <a:txBody>
                    <a:bodyPr/>
                    <a:lstStyle/>
                    <a:p>
                      <a:pPr algn="ctr">
                        <a:lnSpc>
                          <a:spcPct val="107000"/>
                        </a:lnSpc>
                        <a:spcAft>
                          <a:spcPts val="800"/>
                        </a:spcAft>
                        <a:buNone/>
                      </a:pPr>
                      <a:r>
                        <a:rPr lang="en-GB" sz="1100" kern="100" dirty="0">
                          <a:effectLst/>
                          <a:latin typeface="Poppins" pitchFamily="2" charset="77"/>
                          <a:cs typeface="Poppins" pitchFamily="2" charset="77"/>
                        </a:rPr>
                        <a:t>Jan</a:t>
                      </a:r>
                    </a:p>
                    <a:p>
                      <a:pPr algn="ctr">
                        <a:lnSpc>
                          <a:spcPct val="107000"/>
                        </a:lnSpc>
                        <a:spcAft>
                          <a:spcPts val="800"/>
                        </a:spcAft>
                        <a:buNone/>
                      </a:pPr>
                      <a:r>
                        <a:rPr lang="en-GB" sz="1100" kern="100" dirty="0">
                          <a:effectLst/>
                          <a:latin typeface="Poppins" pitchFamily="2" charset="77"/>
                          <a:cs typeface="Poppins" pitchFamily="2" charset="77"/>
                        </a:rPr>
                        <a:t>-1.07</a:t>
                      </a:r>
                      <a:endParaRPr lang="en-GB" sz="1100" kern="100" dirty="0">
                        <a:effectLst/>
                        <a:latin typeface="Poppins" pitchFamily="2" charset="77"/>
                        <a:ea typeface="Aptos" panose="020B0004020202020204" pitchFamily="34" charset="0"/>
                        <a:cs typeface="Poppins" pitchFamily="2" charset="77"/>
                      </a:endParaRPr>
                    </a:p>
                  </a:txBody>
                  <a:tcPr marL="75438" marR="75438" marT="0" marB="0" anchor="ctr"/>
                </a:tc>
                <a:tc>
                  <a:txBody>
                    <a:bodyPr/>
                    <a:lstStyle/>
                    <a:p>
                      <a:pPr algn="ctr">
                        <a:lnSpc>
                          <a:spcPct val="107000"/>
                        </a:lnSpc>
                        <a:spcAft>
                          <a:spcPts val="800"/>
                        </a:spcAft>
                        <a:buNone/>
                      </a:pPr>
                      <a:r>
                        <a:rPr lang="en-GB" sz="1100" kern="100" dirty="0">
                          <a:effectLst/>
                          <a:latin typeface="Poppins" pitchFamily="2" charset="77"/>
                          <a:cs typeface="Poppins" pitchFamily="2" charset="77"/>
                        </a:rPr>
                        <a:t>Feb</a:t>
                      </a:r>
                    </a:p>
                    <a:p>
                      <a:pPr algn="ctr">
                        <a:lnSpc>
                          <a:spcPct val="107000"/>
                        </a:lnSpc>
                        <a:spcAft>
                          <a:spcPts val="800"/>
                        </a:spcAft>
                        <a:buNone/>
                      </a:pPr>
                      <a:r>
                        <a:rPr lang="en-GB" sz="1100" kern="100" dirty="0">
                          <a:effectLst/>
                          <a:latin typeface="Poppins" pitchFamily="2" charset="77"/>
                          <a:cs typeface="Poppins" pitchFamily="2" charset="77"/>
                        </a:rPr>
                        <a:t>3.21</a:t>
                      </a:r>
                      <a:endParaRPr lang="en-GB" sz="1100" kern="100" dirty="0">
                        <a:effectLst/>
                        <a:latin typeface="Poppins" pitchFamily="2" charset="77"/>
                        <a:ea typeface="Aptos" panose="020B0004020202020204" pitchFamily="34" charset="0"/>
                        <a:cs typeface="Poppins" pitchFamily="2" charset="77"/>
                      </a:endParaRPr>
                    </a:p>
                  </a:txBody>
                  <a:tcPr marL="75438" marR="75438" marT="0" marB="0" anchor="ctr"/>
                </a:tc>
                <a:tc>
                  <a:txBody>
                    <a:bodyPr/>
                    <a:lstStyle/>
                    <a:p>
                      <a:pPr algn="ctr">
                        <a:lnSpc>
                          <a:spcPct val="107000"/>
                        </a:lnSpc>
                        <a:spcAft>
                          <a:spcPts val="800"/>
                        </a:spcAft>
                        <a:buNone/>
                      </a:pPr>
                      <a:r>
                        <a:rPr lang="en-GB" sz="1100" kern="100" dirty="0">
                          <a:effectLst/>
                          <a:latin typeface="Poppins" pitchFamily="2" charset="77"/>
                          <a:cs typeface="Poppins" pitchFamily="2" charset="77"/>
                        </a:rPr>
                        <a:t>Mar</a:t>
                      </a:r>
                    </a:p>
                    <a:p>
                      <a:pPr algn="ctr">
                        <a:lnSpc>
                          <a:spcPct val="107000"/>
                        </a:lnSpc>
                        <a:spcAft>
                          <a:spcPts val="800"/>
                        </a:spcAft>
                        <a:buNone/>
                      </a:pPr>
                      <a:r>
                        <a:rPr lang="en-GB" sz="1100" kern="100" dirty="0">
                          <a:effectLst/>
                          <a:latin typeface="Poppins" pitchFamily="2" charset="77"/>
                          <a:cs typeface="Poppins" pitchFamily="2" charset="77"/>
                        </a:rPr>
                        <a:t>-1.18</a:t>
                      </a:r>
                      <a:endParaRPr lang="en-GB" sz="1100" kern="100" dirty="0">
                        <a:effectLst/>
                        <a:latin typeface="Poppins" pitchFamily="2" charset="77"/>
                        <a:ea typeface="Aptos" panose="020B0004020202020204" pitchFamily="34" charset="0"/>
                        <a:cs typeface="Poppins" pitchFamily="2" charset="77"/>
                      </a:endParaRPr>
                    </a:p>
                  </a:txBody>
                  <a:tcPr marL="75438" marR="75438" marT="0" marB="0" anchor="ctr"/>
                </a:tc>
                <a:tc>
                  <a:txBody>
                    <a:bodyPr/>
                    <a:lstStyle/>
                    <a:p>
                      <a:pPr algn="ctr">
                        <a:lnSpc>
                          <a:spcPct val="107000"/>
                        </a:lnSpc>
                        <a:spcAft>
                          <a:spcPts val="800"/>
                        </a:spcAft>
                        <a:buNone/>
                      </a:pPr>
                      <a:r>
                        <a:rPr lang="en-GB" sz="1100" kern="100" dirty="0">
                          <a:effectLst/>
                          <a:latin typeface="Poppins" pitchFamily="2" charset="77"/>
                          <a:cs typeface="Poppins" pitchFamily="2" charset="77"/>
                        </a:rPr>
                        <a:t>Q1</a:t>
                      </a:r>
                    </a:p>
                    <a:p>
                      <a:pPr algn="ctr">
                        <a:lnSpc>
                          <a:spcPct val="107000"/>
                        </a:lnSpc>
                        <a:spcAft>
                          <a:spcPts val="800"/>
                        </a:spcAft>
                        <a:buNone/>
                      </a:pPr>
                      <a:r>
                        <a:rPr lang="en-GB" sz="1100" kern="100" dirty="0">
                          <a:effectLst/>
                          <a:latin typeface="Poppins" pitchFamily="2" charset="77"/>
                          <a:cs typeface="Poppins" pitchFamily="2" charset="77"/>
                        </a:rPr>
                        <a:t>0.90</a:t>
                      </a:r>
                      <a:endParaRPr lang="en-GB" sz="1100" kern="100" dirty="0">
                        <a:effectLst/>
                        <a:latin typeface="Poppins" pitchFamily="2" charset="77"/>
                        <a:ea typeface="Aptos" panose="020B0004020202020204" pitchFamily="34" charset="0"/>
                        <a:cs typeface="Poppins" pitchFamily="2" charset="77"/>
                      </a:endParaRPr>
                    </a:p>
                  </a:txBody>
                  <a:tcPr marL="75438" marR="75438" marT="0" marB="0" anchor="ctr"/>
                </a:tc>
                <a:extLst>
                  <a:ext uri="{0D108BD9-81ED-4DB2-BD59-A6C34878D82A}">
                    <a16:rowId xmlns:a16="http://schemas.microsoft.com/office/drawing/2014/main" val="4025246647"/>
                  </a:ext>
                </a:extLst>
              </a:tr>
            </a:tbl>
          </a:graphicData>
        </a:graphic>
      </p:graphicFrame>
      <p:graphicFrame>
        <p:nvGraphicFramePr>
          <p:cNvPr id="6" name="Table 5">
            <a:extLst>
              <a:ext uri="{FF2B5EF4-FFF2-40B4-BE49-F238E27FC236}">
                <a16:creationId xmlns:a16="http://schemas.microsoft.com/office/drawing/2014/main" id="{DB00162A-6EDE-D720-0995-98612F37DE54}"/>
              </a:ext>
            </a:extLst>
          </p:cNvPr>
          <p:cNvGraphicFramePr>
            <a:graphicFrameLocks noGrp="1"/>
          </p:cNvGraphicFramePr>
          <p:nvPr>
            <p:extLst>
              <p:ext uri="{D42A27DB-BD31-4B8C-83A1-F6EECF244321}">
                <p14:modId xmlns:p14="http://schemas.microsoft.com/office/powerpoint/2010/main" val="1691026149"/>
              </p:ext>
            </p:extLst>
          </p:nvPr>
        </p:nvGraphicFramePr>
        <p:xfrm>
          <a:off x="8059562" y="1862382"/>
          <a:ext cx="3811135" cy="866651"/>
        </p:xfrm>
        <a:graphic>
          <a:graphicData uri="http://schemas.openxmlformats.org/drawingml/2006/table">
            <a:tbl>
              <a:tblPr firstRow="1" firstCol="1" bandRow="1">
                <a:tableStyleId>{5940675A-B579-460E-94D1-54222C63F5DA}</a:tableStyleId>
              </a:tblPr>
              <a:tblGrid>
                <a:gridCol w="972584">
                  <a:extLst>
                    <a:ext uri="{9D8B030D-6E8A-4147-A177-3AD203B41FA5}">
                      <a16:colId xmlns:a16="http://schemas.microsoft.com/office/drawing/2014/main" val="3800146647"/>
                    </a:ext>
                  </a:extLst>
                </a:gridCol>
                <a:gridCol w="982804">
                  <a:extLst>
                    <a:ext uri="{9D8B030D-6E8A-4147-A177-3AD203B41FA5}">
                      <a16:colId xmlns:a16="http://schemas.microsoft.com/office/drawing/2014/main" val="2237694009"/>
                    </a:ext>
                  </a:extLst>
                </a:gridCol>
                <a:gridCol w="988767">
                  <a:extLst>
                    <a:ext uri="{9D8B030D-6E8A-4147-A177-3AD203B41FA5}">
                      <a16:colId xmlns:a16="http://schemas.microsoft.com/office/drawing/2014/main" val="4250208894"/>
                    </a:ext>
                  </a:extLst>
                </a:gridCol>
                <a:gridCol w="866980">
                  <a:extLst>
                    <a:ext uri="{9D8B030D-6E8A-4147-A177-3AD203B41FA5}">
                      <a16:colId xmlns:a16="http://schemas.microsoft.com/office/drawing/2014/main" val="229652412"/>
                    </a:ext>
                  </a:extLst>
                </a:gridCol>
              </a:tblGrid>
              <a:tr h="320040">
                <a:tc gridSpan="4">
                  <a:txBody>
                    <a:bodyPr/>
                    <a:lstStyle/>
                    <a:p>
                      <a:pPr algn="ctr">
                        <a:lnSpc>
                          <a:spcPct val="107000"/>
                        </a:lnSpc>
                        <a:spcAft>
                          <a:spcPts val="800"/>
                        </a:spcAft>
                        <a:buNone/>
                      </a:pPr>
                      <a:r>
                        <a:rPr lang="en-GB" sz="1400" b="0" i="0" kern="100" dirty="0">
                          <a:effectLst/>
                          <a:latin typeface="Poppins Medium" pitchFamily="2" charset="77"/>
                          <a:cs typeface="Poppins Medium" pitchFamily="2" charset="77"/>
                        </a:rPr>
                        <a:t>Global Equity Market (%)</a:t>
                      </a:r>
                      <a:endParaRPr lang="en-GB" sz="1400" b="0" i="0" kern="100" dirty="0">
                        <a:effectLst/>
                        <a:latin typeface="Poppins Medium" pitchFamily="2" charset="77"/>
                        <a:ea typeface="Aptos" panose="020B0004020202020204" pitchFamily="34" charset="0"/>
                        <a:cs typeface="Poppins Medium" pitchFamily="2" charset="77"/>
                      </a:endParaRPr>
                    </a:p>
                  </a:txBody>
                  <a:tcPr marL="100584" marR="100584" marT="0" marB="0" anchor="ct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632991498"/>
                  </a:ext>
                </a:extLst>
              </a:tr>
              <a:tr h="546611">
                <a:tc>
                  <a:txBody>
                    <a:bodyPr/>
                    <a:lstStyle/>
                    <a:p>
                      <a:pPr algn="ctr">
                        <a:lnSpc>
                          <a:spcPct val="107000"/>
                        </a:lnSpc>
                        <a:spcAft>
                          <a:spcPts val="800"/>
                        </a:spcAft>
                        <a:buNone/>
                      </a:pPr>
                      <a:r>
                        <a:rPr lang="en-GB" sz="1100" kern="100" dirty="0">
                          <a:effectLst/>
                          <a:latin typeface="Poppins" pitchFamily="2" charset="77"/>
                          <a:cs typeface="Poppins" pitchFamily="2" charset="77"/>
                        </a:rPr>
                        <a:t>Jan</a:t>
                      </a:r>
                    </a:p>
                    <a:p>
                      <a:pPr algn="ctr">
                        <a:lnSpc>
                          <a:spcPct val="107000"/>
                        </a:lnSpc>
                        <a:spcAft>
                          <a:spcPts val="800"/>
                        </a:spcAft>
                        <a:buNone/>
                      </a:pPr>
                      <a:r>
                        <a:rPr lang="en-GB" sz="1100" kern="100" dirty="0">
                          <a:effectLst/>
                          <a:latin typeface="Poppins" pitchFamily="2" charset="77"/>
                          <a:cs typeface="Poppins" pitchFamily="2" charset="77"/>
                        </a:rPr>
                        <a:t>1.17</a:t>
                      </a:r>
                      <a:endParaRPr lang="en-GB" sz="1100" kern="100" dirty="0">
                        <a:effectLst/>
                        <a:latin typeface="Poppins" pitchFamily="2" charset="77"/>
                        <a:ea typeface="Aptos" panose="020B0004020202020204" pitchFamily="34" charset="0"/>
                        <a:cs typeface="Poppins" pitchFamily="2" charset="77"/>
                      </a:endParaRPr>
                    </a:p>
                  </a:txBody>
                  <a:tcPr marL="75438" marR="75438" marT="0" marB="0" anchor="ctr"/>
                </a:tc>
                <a:tc>
                  <a:txBody>
                    <a:bodyPr/>
                    <a:lstStyle/>
                    <a:p>
                      <a:pPr algn="ctr">
                        <a:lnSpc>
                          <a:spcPct val="107000"/>
                        </a:lnSpc>
                        <a:spcAft>
                          <a:spcPts val="800"/>
                        </a:spcAft>
                        <a:buNone/>
                      </a:pPr>
                      <a:r>
                        <a:rPr lang="en-GB" sz="1100" kern="100" dirty="0">
                          <a:effectLst/>
                          <a:latin typeface="Poppins" pitchFamily="2" charset="77"/>
                          <a:cs typeface="Poppins" pitchFamily="2" charset="77"/>
                        </a:rPr>
                        <a:t>Feb</a:t>
                      </a:r>
                    </a:p>
                    <a:p>
                      <a:pPr algn="ctr">
                        <a:lnSpc>
                          <a:spcPct val="107000"/>
                        </a:lnSpc>
                        <a:spcAft>
                          <a:spcPts val="800"/>
                        </a:spcAft>
                        <a:buNone/>
                      </a:pPr>
                      <a:r>
                        <a:rPr lang="en-GB" sz="1100" kern="100" dirty="0">
                          <a:effectLst/>
                          <a:latin typeface="Poppins" pitchFamily="2" charset="77"/>
                          <a:cs typeface="Poppins" pitchFamily="2" charset="77"/>
                        </a:rPr>
                        <a:t>3.71</a:t>
                      </a:r>
                      <a:endParaRPr lang="en-GB" sz="1100" kern="100" dirty="0">
                        <a:effectLst/>
                        <a:latin typeface="Poppins" pitchFamily="2" charset="77"/>
                        <a:ea typeface="Aptos" panose="020B0004020202020204" pitchFamily="34" charset="0"/>
                        <a:cs typeface="Poppins" pitchFamily="2" charset="77"/>
                      </a:endParaRPr>
                    </a:p>
                  </a:txBody>
                  <a:tcPr marL="75438" marR="75438" marT="0" marB="0" anchor="ctr"/>
                </a:tc>
                <a:tc>
                  <a:txBody>
                    <a:bodyPr/>
                    <a:lstStyle/>
                    <a:p>
                      <a:pPr algn="ctr">
                        <a:lnSpc>
                          <a:spcPct val="107000"/>
                        </a:lnSpc>
                        <a:spcAft>
                          <a:spcPts val="800"/>
                        </a:spcAft>
                        <a:buNone/>
                      </a:pPr>
                      <a:r>
                        <a:rPr lang="en-GB" sz="1100" kern="100" dirty="0">
                          <a:effectLst/>
                          <a:latin typeface="Poppins" pitchFamily="2" charset="77"/>
                          <a:cs typeface="Poppins" pitchFamily="2" charset="77"/>
                        </a:rPr>
                        <a:t>Mar</a:t>
                      </a:r>
                    </a:p>
                    <a:p>
                      <a:pPr algn="ctr">
                        <a:lnSpc>
                          <a:spcPct val="107000"/>
                        </a:lnSpc>
                        <a:spcAft>
                          <a:spcPts val="800"/>
                        </a:spcAft>
                        <a:buNone/>
                      </a:pPr>
                      <a:r>
                        <a:rPr lang="en-GB" sz="1100" kern="100" dirty="0">
                          <a:effectLst/>
                          <a:latin typeface="Poppins" pitchFamily="2" charset="77"/>
                          <a:cs typeface="Poppins" pitchFamily="2" charset="77"/>
                        </a:rPr>
                        <a:t>-5.58</a:t>
                      </a:r>
                      <a:endParaRPr lang="en-GB" sz="1100" kern="100" dirty="0">
                        <a:effectLst/>
                        <a:latin typeface="Poppins" pitchFamily="2" charset="77"/>
                        <a:ea typeface="Aptos" panose="020B0004020202020204" pitchFamily="34" charset="0"/>
                        <a:cs typeface="Poppins" pitchFamily="2" charset="77"/>
                      </a:endParaRPr>
                    </a:p>
                  </a:txBody>
                  <a:tcPr marL="75438" marR="75438" marT="0" marB="0" anchor="ctr"/>
                </a:tc>
                <a:tc>
                  <a:txBody>
                    <a:bodyPr/>
                    <a:lstStyle/>
                    <a:p>
                      <a:pPr algn="ctr">
                        <a:lnSpc>
                          <a:spcPct val="107000"/>
                        </a:lnSpc>
                        <a:spcAft>
                          <a:spcPts val="800"/>
                        </a:spcAft>
                        <a:buNone/>
                      </a:pPr>
                      <a:r>
                        <a:rPr lang="en-GB" sz="1100" kern="100" dirty="0">
                          <a:effectLst/>
                          <a:latin typeface="Poppins" pitchFamily="2" charset="77"/>
                          <a:cs typeface="Poppins" pitchFamily="2" charset="77"/>
                        </a:rPr>
                        <a:t>Q1</a:t>
                      </a:r>
                    </a:p>
                    <a:p>
                      <a:pPr algn="ctr">
                        <a:lnSpc>
                          <a:spcPct val="107000"/>
                        </a:lnSpc>
                        <a:spcAft>
                          <a:spcPts val="800"/>
                        </a:spcAft>
                        <a:buNone/>
                      </a:pPr>
                      <a:r>
                        <a:rPr lang="en-GB" sz="1100" kern="100" dirty="0">
                          <a:effectLst/>
                          <a:latin typeface="Poppins" pitchFamily="2" charset="77"/>
                          <a:cs typeface="Poppins" pitchFamily="2" charset="77"/>
                        </a:rPr>
                        <a:t>-0.93</a:t>
                      </a:r>
                      <a:endParaRPr lang="en-GB" sz="1100" kern="100" dirty="0">
                        <a:effectLst/>
                        <a:latin typeface="Poppins" pitchFamily="2" charset="77"/>
                        <a:ea typeface="Aptos" panose="020B0004020202020204" pitchFamily="34" charset="0"/>
                        <a:cs typeface="Poppins" pitchFamily="2" charset="77"/>
                      </a:endParaRPr>
                    </a:p>
                  </a:txBody>
                  <a:tcPr marL="75438" marR="75438" marT="0" marB="0" anchor="ctr"/>
                </a:tc>
                <a:extLst>
                  <a:ext uri="{0D108BD9-81ED-4DB2-BD59-A6C34878D82A}">
                    <a16:rowId xmlns:a16="http://schemas.microsoft.com/office/drawing/2014/main" val="4025246647"/>
                  </a:ext>
                </a:extLst>
              </a:tr>
            </a:tbl>
          </a:graphicData>
        </a:graphic>
      </p:graphicFrame>
      <p:sp>
        <p:nvSpPr>
          <p:cNvPr id="7" name="TextBox 6">
            <a:extLst>
              <a:ext uri="{FF2B5EF4-FFF2-40B4-BE49-F238E27FC236}">
                <a16:creationId xmlns:a16="http://schemas.microsoft.com/office/drawing/2014/main" id="{EF229C59-DC37-CC3C-6AE8-BCA93FF5C52D}"/>
              </a:ext>
            </a:extLst>
          </p:cNvPr>
          <p:cNvSpPr txBox="1"/>
          <p:nvPr/>
        </p:nvSpPr>
        <p:spPr>
          <a:xfrm>
            <a:off x="855229" y="1273412"/>
            <a:ext cx="6338517" cy="338554"/>
          </a:xfrm>
          <a:prstGeom prst="rect">
            <a:avLst/>
          </a:prstGeom>
          <a:noFill/>
        </p:spPr>
        <p:txBody>
          <a:bodyPr wrap="square" rtlCol="0">
            <a:spAutoFit/>
          </a:bodyPr>
          <a:lstStyle/>
          <a:p>
            <a:pPr algn="ctr"/>
            <a:r>
              <a:rPr lang="en-US" sz="1600" dirty="0">
                <a:latin typeface="Poppins Medium" pitchFamily="2" charset="77"/>
                <a:cs typeface="Poppins Medium" pitchFamily="2" charset="77"/>
              </a:rPr>
              <a:t>Quarterly Returns % (Last 3 Years)</a:t>
            </a:r>
          </a:p>
        </p:txBody>
      </p:sp>
      <p:pic>
        <p:nvPicPr>
          <p:cNvPr id="9" name="Picture 8">
            <a:extLst>
              <a:ext uri="{FF2B5EF4-FFF2-40B4-BE49-F238E27FC236}">
                <a16:creationId xmlns:a16="http://schemas.microsoft.com/office/drawing/2014/main" id="{482554E7-0720-C985-8DEB-AB41FAA1E347}"/>
              </a:ext>
            </a:extLst>
          </p:cNvPr>
          <p:cNvPicPr>
            <a:picLocks noChangeAspect="1"/>
          </p:cNvPicPr>
          <p:nvPr/>
        </p:nvPicPr>
        <p:blipFill>
          <a:blip r:embed="rId5"/>
          <a:stretch>
            <a:fillRect/>
          </a:stretch>
        </p:blipFill>
        <p:spPr>
          <a:xfrm>
            <a:off x="5673495" y="4272041"/>
            <a:ext cx="1975899" cy="273923"/>
          </a:xfrm>
          <a:prstGeom prst="rect">
            <a:avLst/>
          </a:prstGeom>
        </p:spPr>
      </p:pic>
      <p:pic>
        <p:nvPicPr>
          <p:cNvPr id="10" name="Picture 9">
            <a:extLst>
              <a:ext uri="{FF2B5EF4-FFF2-40B4-BE49-F238E27FC236}">
                <a16:creationId xmlns:a16="http://schemas.microsoft.com/office/drawing/2014/main" id="{39CE70B8-958F-B8DA-1995-A9322B285A3C}"/>
              </a:ext>
            </a:extLst>
          </p:cNvPr>
          <p:cNvPicPr>
            <a:picLocks noChangeAspect="1"/>
          </p:cNvPicPr>
          <p:nvPr/>
        </p:nvPicPr>
        <p:blipFill>
          <a:blip r:embed="rId6"/>
          <a:stretch>
            <a:fillRect/>
          </a:stretch>
        </p:blipFill>
        <p:spPr>
          <a:xfrm>
            <a:off x="5639092" y="4545964"/>
            <a:ext cx="2044703" cy="324962"/>
          </a:xfrm>
          <a:prstGeom prst="rect">
            <a:avLst/>
          </a:prstGeom>
        </p:spPr>
      </p:pic>
      <p:sp>
        <p:nvSpPr>
          <p:cNvPr id="11" name="TextBox 10">
            <a:extLst>
              <a:ext uri="{FF2B5EF4-FFF2-40B4-BE49-F238E27FC236}">
                <a16:creationId xmlns:a16="http://schemas.microsoft.com/office/drawing/2014/main" id="{3FFC93F0-D659-0D71-34C3-C949C3A51300}"/>
              </a:ext>
            </a:extLst>
          </p:cNvPr>
          <p:cNvSpPr txBox="1"/>
          <p:nvPr/>
        </p:nvSpPr>
        <p:spPr>
          <a:xfrm>
            <a:off x="328806" y="5370397"/>
            <a:ext cx="7483875" cy="523220"/>
          </a:xfrm>
          <a:prstGeom prst="rect">
            <a:avLst/>
          </a:prstGeom>
          <a:noFill/>
        </p:spPr>
        <p:txBody>
          <a:bodyPr wrap="square" rtlCol="0">
            <a:spAutoFit/>
          </a:bodyPr>
          <a:lstStyle/>
          <a:p>
            <a:pPr algn="ctr"/>
            <a:r>
              <a:rPr lang="en-US" sz="1400" dirty="0">
                <a:latin typeface="Poppins" pitchFamily="2" charset="77"/>
                <a:cs typeface="Poppins" pitchFamily="2" charset="77"/>
              </a:rPr>
              <a:t>Source: Morningstar. Data from 01/04/2023 to 31/03/2026 in GBP terms.</a:t>
            </a:r>
            <a:br>
              <a:rPr lang="en-US" sz="1400" dirty="0">
                <a:latin typeface="Poppins" pitchFamily="2" charset="77"/>
                <a:cs typeface="Poppins" pitchFamily="2" charset="77"/>
              </a:rPr>
            </a:br>
            <a:r>
              <a:rPr lang="en-US" sz="1400" dirty="0">
                <a:latin typeface="Poppins" pitchFamily="2" charset="77"/>
                <a:cs typeface="Poppins" pitchFamily="2" charset="77"/>
              </a:rPr>
              <a:t>Past performance is no guarantee of future results.</a:t>
            </a:r>
          </a:p>
        </p:txBody>
      </p:sp>
      <p:sp>
        <p:nvSpPr>
          <p:cNvPr id="12" name="TextBox 11">
            <a:extLst>
              <a:ext uri="{FF2B5EF4-FFF2-40B4-BE49-F238E27FC236}">
                <a16:creationId xmlns:a16="http://schemas.microsoft.com/office/drawing/2014/main" id="{A1E8785D-A34E-5D48-FCBE-C93818461DED}"/>
              </a:ext>
            </a:extLst>
          </p:cNvPr>
          <p:cNvSpPr txBox="1"/>
          <p:nvPr/>
        </p:nvSpPr>
        <p:spPr>
          <a:xfrm>
            <a:off x="8059562" y="3967627"/>
            <a:ext cx="3811137" cy="1384995"/>
          </a:xfrm>
          <a:prstGeom prst="rect">
            <a:avLst/>
          </a:prstGeom>
          <a:noFill/>
        </p:spPr>
        <p:txBody>
          <a:bodyPr wrap="square" rtlCol="0">
            <a:spAutoFit/>
          </a:bodyPr>
          <a:lstStyle/>
          <a:p>
            <a:pPr algn="ctr"/>
            <a:r>
              <a:rPr lang="en-US" sz="1400" dirty="0">
                <a:latin typeface="Poppins" pitchFamily="2" charset="77"/>
                <a:cs typeface="Poppins" pitchFamily="2" charset="77"/>
              </a:rPr>
              <a:t>Source: Morningstar (Morningstar Global Markets; Bloomberg Global Agg).</a:t>
            </a:r>
            <a:br>
              <a:rPr lang="en-US" sz="1400" dirty="0">
                <a:latin typeface="Poppins" pitchFamily="2" charset="77"/>
                <a:cs typeface="Poppins" pitchFamily="2" charset="77"/>
              </a:rPr>
            </a:br>
            <a:r>
              <a:rPr lang="en-US" sz="1400" dirty="0">
                <a:latin typeface="Poppins" pitchFamily="2" charset="77"/>
                <a:cs typeface="Poppins" pitchFamily="2" charset="77"/>
              </a:rPr>
              <a:t>Data as of 31/03/2026 in GBP terms.</a:t>
            </a:r>
          </a:p>
          <a:p>
            <a:pPr algn="ctr"/>
            <a:endParaRPr lang="en-US" sz="1400" dirty="0">
              <a:latin typeface="Poppins" pitchFamily="2" charset="77"/>
              <a:cs typeface="Poppins" pitchFamily="2" charset="77"/>
            </a:endParaRPr>
          </a:p>
          <a:p>
            <a:pPr algn="ctr"/>
            <a:r>
              <a:rPr lang="en-US" sz="1400" b="1" dirty="0">
                <a:latin typeface="Poppins SemiBold" pitchFamily="2" charset="77"/>
                <a:cs typeface="Poppins SemiBold" pitchFamily="2" charset="77"/>
              </a:rPr>
              <a:t>Past performance is no guarantee of future results.</a:t>
            </a:r>
          </a:p>
        </p:txBody>
      </p:sp>
    </p:spTree>
    <p:extLst>
      <p:ext uri="{BB962C8B-B14F-4D97-AF65-F5344CB8AC3E}">
        <p14:creationId xmlns:p14="http://schemas.microsoft.com/office/powerpoint/2010/main" val="27560275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91DF8050AA16645977494CF4721826D" ma:contentTypeVersion="15" ma:contentTypeDescription="Create a new document." ma:contentTypeScope="" ma:versionID="34ed7f2ba37714320e914de963a3be3c">
  <xsd:schema xmlns:xsd="http://www.w3.org/2001/XMLSchema" xmlns:xs="http://www.w3.org/2001/XMLSchema" xmlns:p="http://schemas.microsoft.com/office/2006/metadata/properties" xmlns:ns2="b5e0c1ea-7a4e-4a57-9583-3ae8b9329818" xmlns:ns3="a1553735-630c-4168-ad27-d0ed9088001d" targetNamespace="http://schemas.microsoft.com/office/2006/metadata/properties" ma:root="true" ma:fieldsID="0fd0be259d6ff99a7f83d6c3dafa4334" ns2:_="" ns3:_="">
    <xsd:import namespace="b5e0c1ea-7a4e-4a57-9583-3ae8b9329818"/>
    <xsd:import namespace="a1553735-630c-4168-ad27-d0ed9088001d"/>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GenerationTime" minOccurs="0"/>
                <xsd:element ref="ns3:MediaServiceEventHashCode" minOccurs="0"/>
                <xsd:element ref="ns3:lcf76f155ced4ddcb4097134ff3c332f" minOccurs="0"/>
                <xsd:element ref="ns2:TaxCatchAll" minOccurs="0"/>
                <xsd:element ref="ns3:MediaServiceOCR" minOccurs="0"/>
                <xsd:element ref="ns3:MediaLengthInSeconds" minOccurs="0"/>
                <xsd:element ref="ns3:MediaServiceDateTaken"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e0c1ea-7a4e-4a57-9583-3ae8b9329818"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9be30c2d-4f93-4f36-8cf7-65d91d44f348}" ma:internalName="TaxCatchAll" ma:showField="CatchAllData" ma:web="b5e0c1ea-7a4e-4a57-9583-3ae8b932981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1553735-630c-4168-ad27-d0ed9088001d"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7c5c8603-97bc-423c-bc68-b3814bd1a98c"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MediaServiceDateTaken" ma:index="23" nillable="true" ma:displayName="MediaServiceDateTaken" ma:hidden="true" ma:indexed="true" ma:internalName="MediaServiceDateTaken"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_dlc_DocId xmlns="b5e0c1ea-7a4e-4a57-9583-3ae8b9329818">AWNFJ76A22C2-892763857-615055</_dlc_DocId>
    <lcf76f155ced4ddcb4097134ff3c332f xmlns="a1553735-630c-4168-ad27-d0ed9088001d">
      <Terms xmlns="http://schemas.microsoft.com/office/infopath/2007/PartnerControls"/>
    </lcf76f155ced4ddcb4097134ff3c332f>
    <TaxCatchAll xmlns="b5e0c1ea-7a4e-4a57-9583-3ae8b9329818" xsi:nil="true"/>
    <_dlc_DocIdUrl xmlns="b5e0c1ea-7a4e-4a57-9583-3ae8b9329818">
      <Url>https://parmenion.sharepoint.com/sites/FileServer/_layouts/15/DocIdRedir.aspx?ID=AWNFJ76A22C2-892763857-615055</Url>
      <Description>AWNFJ76A22C2-892763857-615055</Description>
    </_dlc_DocIdUrl>
  </documentManagement>
</p:properties>
</file>

<file path=customXml/itemProps1.xml><?xml version="1.0" encoding="utf-8"?>
<ds:datastoreItem xmlns:ds="http://schemas.openxmlformats.org/officeDocument/2006/customXml" ds:itemID="{1FD594CA-4D0A-4537-B98E-67BBBE7E4881}">
  <ds:schemaRefs>
    <ds:schemaRef ds:uri="http://schemas.microsoft.com/sharepoint/v3/contenttype/forms"/>
  </ds:schemaRefs>
</ds:datastoreItem>
</file>

<file path=customXml/itemProps2.xml><?xml version="1.0" encoding="utf-8"?>
<ds:datastoreItem xmlns:ds="http://schemas.openxmlformats.org/officeDocument/2006/customXml" ds:itemID="{4141B9C7-900E-4458-A090-DC32084A60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e0c1ea-7a4e-4a57-9583-3ae8b9329818"/>
    <ds:schemaRef ds:uri="a1553735-630c-4168-ad27-d0ed908800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7824388-67B5-415E-865B-8048EF09AA61}">
  <ds:schemaRefs>
    <ds:schemaRef ds:uri="http://schemas.microsoft.com/sharepoint/events"/>
  </ds:schemaRefs>
</ds:datastoreItem>
</file>

<file path=customXml/itemProps4.xml><?xml version="1.0" encoding="utf-8"?>
<ds:datastoreItem xmlns:ds="http://schemas.openxmlformats.org/officeDocument/2006/customXml" ds:itemID="{DBAA9E4C-E38F-4F72-A67D-51FF45B74E50}">
  <ds:schemaRefs>
    <ds:schemaRef ds:uri="http://schemas.microsoft.com/office/infopath/2007/PartnerControls"/>
    <ds:schemaRef ds:uri="http://www.w3.org/XML/1998/namespace"/>
    <ds:schemaRef ds:uri="http://schemas.microsoft.com/office/2006/metadata/properties"/>
    <ds:schemaRef ds:uri="http://schemas.openxmlformats.org/package/2006/metadata/core-properties"/>
    <ds:schemaRef ds:uri="http://purl.org/dc/dcmitype/"/>
    <ds:schemaRef ds:uri="a1553735-630c-4168-ad27-d0ed9088001d"/>
    <ds:schemaRef ds:uri="http://schemas.microsoft.com/office/2006/documentManagement/types"/>
    <ds:schemaRef ds:uri="b5e0c1ea-7a4e-4a57-9583-3ae8b9329818"/>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10282</TotalTime>
  <Words>9628</Words>
  <Application>Microsoft Office PowerPoint</Application>
  <PresentationFormat>Widescreen</PresentationFormat>
  <Paragraphs>658</Paragraphs>
  <Slides>38</Slides>
  <Notes>38</Notes>
  <HiddenSlides>2</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Aptos</vt:lpstr>
      <vt:lpstr>Aptos Display</vt:lpstr>
      <vt:lpstr>Arial</vt:lpstr>
      <vt:lpstr>Poppins</vt:lpstr>
      <vt:lpstr>Poppins ExtraLight</vt:lpstr>
      <vt:lpstr>Poppins Light</vt:lpstr>
      <vt:lpstr>Poppins Medium</vt:lpstr>
      <vt:lpstr>Poppins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Parmenion Capital Partners LLP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Debbie Holmes</dc:creator>
  <cp:lastModifiedBy>Jonathan Simpson</cp:lastModifiedBy>
  <cp:revision>82</cp:revision>
  <dcterms:created xsi:type="dcterms:W3CDTF">2026-01-08T13:27:51Z</dcterms:created>
  <dcterms:modified xsi:type="dcterms:W3CDTF">2026-04-20T15:24:40Z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0x010100C91DF8050AA16645977494CF4721826D</vt:lpwstr>
  </property>
  <property fmtid="{D5CDD505-2E9C-101B-9397-08002B2CF9AE}" pid="4" name="_dlc_DocIdItemGuid">
    <vt:lpwstr>c8fe7392-3a1e-45ac-a6a2-c9649d148a9e</vt:lpwstr>
  </property>
</Properties>
</file>